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11" r:id="rId3"/>
    <p:sldId id="257" r:id="rId4"/>
    <p:sldId id="259" r:id="rId5"/>
    <p:sldId id="369" r:id="rId6"/>
    <p:sldId id="370" r:id="rId7"/>
    <p:sldId id="292" r:id="rId8"/>
    <p:sldId id="293" r:id="rId9"/>
    <p:sldId id="286" r:id="rId10"/>
    <p:sldId id="287" r:id="rId11"/>
    <p:sldId id="294" r:id="rId12"/>
    <p:sldId id="258" r:id="rId13"/>
    <p:sldId id="312" r:id="rId14"/>
    <p:sldId id="276" r:id="rId15"/>
    <p:sldId id="288" r:id="rId16"/>
    <p:sldId id="366" r:id="rId17"/>
    <p:sldId id="367" r:id="rId18"/>
    <p:sldId id="290" r:id="rId19"/>
    <p:sldId id="313" r:id="rId20"/>
    <p:sldId id="295" r:id="rId21"/>
    <p:sldId id="305" r:id="rId22"/>
    <p:sldId id="314" r:id="rId23"/>
    <p:sldId id="315" r:id="rId24"/>
    <p:sldId id="368" r:id="rId25"/>
    <p:sldId id="261" r:id="rId26"/>
    <p:sldId id="371" r:id="rId27"/>
    <p:sldId id="265" r:id="rId28"/>
    <p:sldId id="342" r:id="rId29"/>
    <p:sldId id="343" r:id="rId30"/>
    <p:sldId id="316" r:id="rId31"/>
    <p:sldId id="317" r:id="rId32"/>
    <p:sldId id="318" r:id="rId33"/>
    <p:sldId id="319" r:id="rId34"/>
    <p:sldId id="278" r:id="rId35"/>
    <p:sldId id="320" r:id="rId36"/>
    <p:sldId id="373" r:id="rId37"/>
    <p:sldId id="349" r:id="rId38"/>
    <p:sldId id="299" r:id="rId39"/>
    <p:sldId id="303" r:id="rId40"/>
    <p:sldId id="304" r:id="rId41"/>
    <p:sldId id="341" r:id="rId42"/>
    <p:sldId id="324" r:id="rId43"/>
    <p:sldId id="327" r:id="rId44"/>
    <p:sldId id="344" r:id="rId45"/>
    <p:sldId id="358" r:id="rId46"/>
    <p:sldId id="328" r:id="rId47"/>
    <p:sldId id="331" r:id="rId48"/>
    <p:sldId id="374" r:id="rId49"/>
    <p:sldId id="372" r:id="rId50"/>
    <p:sldId id="282" r:id="rId51"/>
    <p:sldId id="298" r:id="rId52"/>
    <p:sldId id="28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B3B3B3"/>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9" autoAdjust="0"/>
    <p:restoredTop sz="94660"/>
  </p:normalViewPr>
  <p:slideViewPr>
    <p:cSldViewPr snapToGrid="0">
      <p:cViewPr varScale="1">
        <p:scale>
          <a:sx n="89" d="100"/>
          <a:sy n="89" d="100"/>
        </p:scale>
        <p:origin x="7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Describing these topics, as Kraus (2011) does, could just as well apply to a text describing today’s topics</a:t>
            </a:r>
          </a:p>
        </p:txBody>
      </p:sp>
      <p:sp>
        <p:nvSpPr>
          <p:cNvPr id="4" name="Slide Number Placeholder 3"/>
          <p:cNvSpPr>
            <a:spLocks noGrp="1"/>
          </p:cNvSpPr>
          <p:nvPr>
            <p:ph type="sldNum" sz="quarter" idx="10"/>
          </p:nvPr>
        </p:nvSpPr>
        <p:spPr/>
        <p:txBody>
          <a:bodyPr/>
          <a:lstStyle/>
          <a:p>
            <a:fld id="{59C334D6-74E3-493C-842C-2A0D832D0681}" type="slidenum">
              <a:rPr lang="en-US" smtClean="0"/>
              <a:t>7</a:t>
            </a:fld>
            <a:endParaRPr lang="en-US"/>
          </a:p>
        </p:txBody>
      </p:sp>
    </p:spTree>
    <p:extLst>
      <p:ext uri="{BB962C8B-B14F-4D97-AF65-F5344CB8AC3E}">
        <p14:creationId xmlns:p14="http://schemas.microsoft.com/office/powerpoint/2010/main" val="1673223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census was a trigger, when increased demand hit stronger</a:t>
            </a:r>
            <a:r>
              <a:rPr lang="en-US" baseline="0" dirty="0"/>
              <a:t> privacy protection – demographers and sociologists</a:t>
            </a:r>
            <a:endParaRPr lang="en-US" dirty="0"/>
          </a:p>
          <a:p>
            <a:r>
              <a:rPr lang="en-US" dirty="0"/>
              <a:t>CREST was the original</a:t>
            </a:r>
            <a:r>
              <a:rPr lang="en-US" baseline="0" dirty="0"/>
              <a:t> privileged access holder to data, but a driver in making it a more public entity.</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22</a:t>
            </a:fld>
            <a:endParaRPr lang="en-US"/>
          </a:p>
        </p:txBody>
      </p:sp>
    </p:spTree>
    <p:extLst>
      <p:ext uri="{BB962C8B-B14F-4D97-AF65-F5344CB8AC3E}">
        <p14:creationId xmlns:p14="http://schemas.microsoft.com/office/powerpoint/2010/main" val="160744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HQ also in Netherlands (drivable), replaced with Denmark-style VDI from university locations. HQ approach also in Brazil (Rio) – Instituto </a:t>
            </a:r>
            <a:r>
              <a:rPr lang="en-US" dirty="0" err="1"/>
              <a:t>brasileiro</a:t>
            </a:r>
            <a:r>
              <a:rPr lang="en-US" dirty="0"/>
              <a:t> da </a:t>
            </a:r>
            <a:r>
              <a:rPr lang="en-US" dirty="0" err="1"/>
              <a:t>geografía</a:t>
            </a:r>
            <a:r>
              <a:rPr lang="en-US" dirty="0"/>
              <a:t> e </a:t>
            </a:r>
            <a:r>
              <a:rPr lang="en-US" dirty="0" err="1"/>
              <a:t>estatística</a:t>
            </a:r>
            <a:r>
              <a:rPr lang="en-US" dirty="0"/>
              <a:t>. Canada: enclaves of </a:t>
            </a:r>
            <a:r>
              <a:rPr lang="en-US" dirty="0" err="1"/>
              <a:t>StatCan</a:t>
            </a:r>
            <a:r>
              <a:rPr lang="en-US" dirty="0"/>
              <a:t> within universities, owned and operated by universities, on university computers, under supervision and authorization of </a:t>
            </a:r>
            <a:r>
              <a:rPr lang="en-US" dirty="0" err="1"/>
              <a:t>StatCan</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3977856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worry about IAB RDC: lower threshold for rooms, but insubstantial (very similar to FSRDC). Remove the IAB employee (note also similarity to </a:t>
            </a:r>
            <a:r>
              <a:rPr lang="en-US" dirty="0" err="1"/>
              <a:t>StatCan</a:t>
            </a:r>
            <a:r>
              <a:rPr lang="en-US" dirty="0"/>
              <a:t> internal computers). </a:t>
            </a:r>
          </a:p>
        </p:txBody>
      </p:sp>
      <p:sp>
        <p:nvSpPr>
          <p:cNvPr id="4" name="Slide Number Placeholder 3"/>
          <p:cNvSpPr>
            <a:spLocks noGrp="1"/>
          </p:cNvSpPr>
          <p:nvPr>
            <p:ph type="sldNum" sz="quarter" idx="10"/>
          </p:nvPr>
        </p:nvSpPr>
        <p:spPr/>
        <p:txBody>
          <a:bodyPr/>
          <a:lstStyle/>
          <a:p>
            <a:fld id="{59C334D6-74E3-493C-842C-2A0D832D0681}" type="slidenum">
              <a:rPr lang="en-US" smtClean="0"/>
              <a:t>40</a:t>
            </a:fld>
            <a:endParaRPr lang="en-US"/>
          </a:p>
        </p:txBody>
      </p:sp>
    </p:spTree>
    <p:extLst>
      <p:ext uri="{BB962C8B-B14F-4D97-AF65-F5344CB8AC3E}">
        <p14:creationId xmlns:p14="http://schemas.microsoft.com/office/powerpoint/2010/main" val="151683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worry about IAB RDC: lower threshold for rooms, but insubstantial (very similar to FSRDC). Remove the IAB employee (note also similarity to </a:t>
            </a:r>
            <a:r>
              <a:rPr lang="en-US" dirty="0" err="1"/>
              <a:t>StatCan</a:t>
            </a:r>
            <a:r>
              <a:rPr lang="en-US" dirty="0"/>
              <a:t> internal computers). </a:t>
            </a:r>
          </a:p>
        </p:txBody>
      </p:sp>
      <p:sp>
        <p:nvSpPr>
          <p:cNvPr id="4" name="Slide Number Placeholder 3"/>
          <p:cNvSpPr>
            <a:spLocks noGrp="1"/>
          </p:cNvSpPr>
          <p:nvPr>
            <p:ph type="sldNum" sz="quarter" idx="10"/>
          </p:nvPr>
        </p:nvSpPr>
        <p:spPr/>
        <p:txBody>
          <a:bodyPr/>
          <a:lstStyle/>
          <a:p>
            <a:fld id="{59C334D6-74E3-493C-842C-2A0D832D0681}" type="slidenum">
              <a:rPr lang="en-US" smtClean="0"/>
              <a:t>41</a:t>
            </a:fld>
            <a:endParaRPr lang="en-US"/>
          </a:p>
        </p:txBody>
      </p:sp>
    </p:spTree>
    <p:extLst>
      <p:ext uri="{BB962C8B-B14F-4D97-AF65-F5344CB8AC3E}">
        <p14:creationId xmlns:p14="http://schemas.microsoft.com/office/powerpoint/2010/main" val="75198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data is NOT a</a:t>
            </a:r>
            <a:r>
              <a:rPr lang="en-US" baseline="0" dirty="0"/>
              <a:t> remote submission system, but it is a access mechanism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44</a:t>
            </a:fld>
            <a:endParaRPr lang="en-US"/>
          </a:p>
        </p:txBody>
      </p:sp>
    </p:spTree>
    <p:extLst>
      <p:ext uri="{BB962C8B-B14F-4D97-AF65-F5344CB8AC3E}">
        <p14:creationId xmlns:p14="http://schemas.microsoft.com/office/powerpoint/2010/main" val="348472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joke)</a:t>
            </a:r>
          </a:p>
        </p:txBody>
      </p:sp>
      <p:sp>
        <p:nvSpPr>
          <p:cNvPr id="4" name="Slide Number Placeholder 3"/>
          <p:cNvSpPr>
            <a:spLocks noGrp="1"/>
          </p:cNvSpPr>
          <p:nvPr>
            <p:ph type="sldNum" sz="quarter" idx="10"/>
          </p:nvPr>
        </p:nvSpPr>
        <p:spPr/>
        <p:txBody>
          <a:bodyPr/>
          <a:lstStyle/>
          <a:p>
            <a:fld id="{59C334D6-74E3-493C-842C-2A0D832D0681}" type="slidenum">
              <a:rPr lang="en-US" smtClean="0"/>
              <a:t>45</a:t>
            </a:fld>
            <a:endParaRPr lang="en-US"/>
          </a:p>
        </p:txBody>
      </p:sp>
    </p:spTree>
    <p:extLst>
      <p:ext uri="{BB962C8B-B14F-4D97-AF65-F5344CB8AC3E}">
        <p14:creationId xmlns:p14="http://schemas.microsoft.com/office/powerpoint/2010/main" val="53668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key players were the statisticians’  and economists’ professional associations</a:t>
            </a:r>
          </a:p>
        </p:txBody>
      </p:sp>
      <p:sp>
        <p:nvSpPr>
          <p:cNvPr id="4" name="Slide Number Placeholder 3"/>
          <p:cNvSpPr>
            <a:spLocks noGrp="1"/>
          </p:cNvSpPr>
          <p:nvPr>
            <p:ph type="sldNum" sz="quarter" idx="10"/>
          </p:nvPr>
        </p:nvSpPr>
        <p:spPr/>
        <p:txBody>
          <a:bodyPr/>
          <a:lstStyle/>
          <a:p>
            <a:fld id="{59C334D6-74E3-493C-842C-2A0D832D0681}" type="slidenum">
              <a:rPr lang="en-US" smtClean="0"/>
              <a:t>8</a:t>
            </a:fld>
            <a:endParaRPr lang="en-US"/>
          </a:p>
        </p:txBody>
      </p:sp>
    </p:spTree>
    <p:extLst>
      <p:ext uri="{BB962C8B-B14F-4D97-AF65-F5344CB8AC3E}">
        <p14:creationId xmlns:p14="http://schemas.microsoft.com/office/powerpoint/2010/main" val="105429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technology is advancing, where</a:t>
            </a:r>
            <a:r>
              <a:rPr lang="en-US" baseline="0" dirty="0"/>
              <a:t> has it gotten us today in terms of access?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9</a:t>
            </a:fld>
            <a:endParaRPr lang="en-US"/>
          </a:p>
        </p:txBody>
      </p:sp>
    </p:spTree>
    <p:extLst>
      <p:ext uri="{BB962C8B-B14F-4D97-AF65-F5344CB8AC3E}">
        <p14:creationId xmlns:p14="http://schemas.microsoft.com/office/powerpoint/2010/main" val="189905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here is tomorrow’s technology (click) and the Census Bureau statistician’s uniform for 2030 Census (click) and the upcoming replacement for the VDI access token… (reference to Tron: Legacy movie)</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348826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researchers requesting access to detailed data always get the public approval they were hoping for? No… National Data Bank led to Privacy Act, and more recent controversy about retaining the ability to link census records across time and across datasets in Australia was also highly controversial. (Also might note the 1980s issue with the German census, for similar reasons)</a:t>
            </a:r>
          </a:p>
        </p:txBody>
      </p:sp>
      <p:sp>
        <p:nvSpPr>
          <p:cNvPr id="4" name="Slide Number Placeholder 3"/>
          <p:cNvSpPr>
            <a:spLocks noGrp="1"/>
          </p:cNvSpPr>
          <p:nvPr>
            <p:ph type="sldNum" sz="quarter" idx="10"/>
          </p:nvPr>
        </p:nvSpPr>
        <p:spPr/>
        <p:txBody>
          <a:bodyPr/>
          <a:lstStyle/>
          <a:p>
            <a:fld id="{59C334D6-74E3-493C-842C-2A0D832D0681}" type="slidenum">
              <a:rPr lang="en-US" smtClean="0"/>
              <a:t>12</a:t>
            </a:fld>
            <a:endParaRPr lang="en-US"/>
          </a:p>
        </p:txBody>
      </p:sp>
    </p:spTree>
    <p:extLst>
      <p:ext uri="{BB962C8B-B14F-4D97-AF65-F5344CB8AC3E}">
        <p14:creationId xmlns:p14="http://schemas.microsoft.com/office/powerpoint/2010/main" val="244577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focus is not on building new data collections, the ability to protect existing data obviously has an impact on new data collections (see IMI, </a:t>
            </a:r>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3270261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experience has a certain Anglo-Saxon and European tint – I happen to have some experience and knowledge with the Brazilian case, but won’t reference that today.</a:t>
            </a:r>
          </a:p>
        </p:txBody>
      </p:sp>
      <p:sp>
        <p:nvSpPr>
          <p:cNvPr id="4" name="Slide Number Placeholder 3"/>
          <p:cNvSpPr>
            <a:spLocks noGrp="1"/>
          </p:cNvSpPr>
          <p:nvPr>
            <p:ph type="sldNum" sz="quarter" idx="10"/>
          </p:nvPr>
        </p:nvSpPr>
        <p:spPr/>
        <p:txBody>
          <a:bodyPr/>
          <a:lstStyle/>
          <a:p>
            <a:fld id="{59C334D6-74E3-493C-842C-2A0D832D0681}" type="slidenum">
              <a:rPr lang="en-US" smtClean="0"/>
              <a:t>18</a:t>
            </a:fld>
            <a:endParaRPr lang="en-US"/>
          </a:p>
        </p:txBody>
      </p:sp>
    </p:spTree>
    <p:extLst>
      <p:ext uri="{BB962C8B-B14F-4D97-AF65-F5344CB8AC3E}">
        <p14:creationId xmlns:p14="http://schemas.microsoft.com/office/powerpoint/2010/main" val="422126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so they keep knocking on the </a:t>
            </a:r>
            <a:r>
              <a:rPr lang="en-US" dirty="0" smtClean="0"/>
              <a:t>door (for reference: </a:t>
            </a:r>
            <a:r>
              <a:rPr lang="en-US" dirty="0" err="1" smtClean="0"/>
              <a:t>iWatch</a:t>
            </a:r>
            <a:r>
              <a:rPr lang="en-US" baseline="0" dirty="0" smtClean="0"/>
              <a:t> &gt; 1000 </a:t>
            </a:r>
            <a:r>
              <a:rPr lang="en-US" baseline="0" dirty="0" err="1" smtClean="0"/>
              <a:t>Mflops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20</a:t>
            </a:fld>
            <a:endParaRPr lang="en-US"/>
          </a:p>
        </p:txBody>
      </p:sp>
    </p:spTree>
    <p:extLst>
      <p:ext uri="{BB962C8B-B14F-4D97-AF65-F5344CB8AC3E}">
        <p14:creationId xmlns:p14="http://schemas.microsoft.com/office/powerpoint/2010/main" val="112933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err="1">
                <a:solidFill>
                  <a:schemeClr val="tx1"/>
                </a:solidFill>
                <a:latin typeface="+mn-lt"/>
                <a:ea typeface="+mn-ea"/>
                <a:cs typeface="+mn-cs"/>
              </a:rPr>
              <a:t>I‘m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only</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going</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focus</a:t>
            </a:r>
            <a:r>
              <a:rPr lang="de-DE" sz="1200" b="0" i="0" u="none" strike="noStrike" kern="1200" baseline="0" dirty="0">
                <a:solidFill>
                  <a:schemeClr val="tx1"/>
                </a:solidFill>
                <a:latin typeface="+mn-lt"/>
                <a:ea typeface="+mn-ea"/>
                <a:cs typeface="+mn-cs"/>
              </a:rPr>
              <a:t> on a </a:t>
            </a:r>
            <a:r>
              <a:rPr lang="de-DE" sz="1200" b="0" i="0" u="none" strike="noStrike" kern="1200" baseline="0" dirty="0" err="1">
                <a:solidFill>
                  <a:schemeClr val="tx1"/>
                </a:solidFill>
                <a:latin typeface="+mn-lt"/>
                <a:ea typeface="+mn-ea"/>
                <a:cs typeface="+mn-cs"/>
              </a:rPr>
              <a:t>few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 countries </a:t>
            </a:r>
            <a:r>
              <a:rPr lang="de-DE" sz="1200" b="0" i="0" u="none" strike="noStrike" kern="1200" baseline="0" dirty="0" err="1">
                <a:solidFill>
                  <a:schemeClr val="tx1"/>
                </a:solidFill>
                <a:latin typeface="+mn-lt"/>
                <a:ea typeface="+mn-ea"/>
                <a:cs typeface="+mn-cs"/>
              </a:rPr>
              <a:t>that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demonstrate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some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of</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features</a:t>
            </a:r>
            <a:r>
              <a:rPr lang="de-DE" sz="1200" b="0" i="0" u="none" strike="noStrike" kern="1200" baseline="0" dirty="0">
                <a:solidFill>
                  <a:schemeClr val="tx1"/>
                </a:solidFill>
                <a:latin typeface="+mn-lt"/>
                <a:ea typeface="+mn-ea"/>
                <a:cs typeface="+mn-cs"/>
              </a:rPr>
              <a:t> I </a:t>
            </a:r>
            <a:r>
              <a:rPr lang="de-DE" sz="1200" b="0" i="0" u="none" strike="noStrike" kern="1200" baseline="0" dirty="0" err="1">
                <a:solidFill>
                  <a:schemeClr val="tx1"/>
                </a:solidFill>
                <a:latin typeface="+mn-lt"/>
                <a:ea typeface="+mn-ea"/>
                <a:cs typeface="+mn-cs"/>
              </a:rPr>
              <a:t>want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highlight</a:t>
            </a:r>
            <a:endParaRPr lang="de-DE" sz="1200" b="0" i="0" u="none" strike="noStrike" kern="1200" baseline="0" dirty="0">
              <a:solidFill>
                <a:schemeClr val="tx1"/>
              </a:solidFill>
              <a:latin typeface="+mn-lt"/>
              <a:ea typeface="+mn-ea"/>
              <a:cs typeface="+mn-cs"/>
            </a:endParaRPr>
          </a:p>
          <a:p>
            <a:r>
              <a:rPr lang="de-DE" sz="1200" b="0" i="0" u="none" strike="noStrike" kern="1200" baseline="0" dirty="0">
                <a:solidFill>
                  <a:schemeClr val="tx1"/>
                </a:solidFill>
                <a:latin typeface="+mn-lt"/>
                <a:ea typeface="+mn-ea"/>
                <a:cs typeface="+mn-cs"/>
              </a:rPr>
              <a:t>Kommission zur Verbesserung der informationellen Infrastruktur zwischen Wissenschaft und Statistik, </a:t>
            </a:r>
            <a:r>
              <a:rPr lang="en-US" sz="1200" b="0" i="0" u="none" strike="noStrike" kern="1200" baseline="0" dirty="0">
                <a:solidFill>
                  <a:schemeClr val="tx1"/>
                </a:solidFill>
                <a:latin typeface="+mn-lt"/>
                <a:ea typeface="+mn-ea"/>
                <a:cs typeface="+mn-cs"/>
              </a:rPr>
              <a:t>KVI</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2569728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tags" Target="../tags/tag381.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slideLayout" Target="../slideLayouts/slideLayout2.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383" Type="http://schemas.openxmlformats.org/officeDocument/2006/relationships/notesSlide" Target="../notesSlides/notesSlide7.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8.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hyperlink" Target="http://www.statcan.gc.ca/eng/rtra/rtr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iab.de/188/section.aspx/Publikation/k141201301" TargetMode="External"/><Relationship Id="rId2" Type="http://schemas.openxmlformats.org/officeDocument/2006/relationships/hyperlink" Target="http://www.iab.de/389/section.aspx/Publikation/k100128n09" TargetMode="External"/><Relationship Id="rId1" Type="http://schemas.openxmlformats.org/officeDocument/2006/relationships/slideLayout" Target="../slideLayouts/slideLayout2.xml"/><Relationship Id="rId4" Type="http://schemas.openxmlformats.org/officeDocument/2006/relationships/hyperlink" Target="https://www.census.gov/history/pdf/kraus-natdatacenter.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ensus.gov/history/pdf/kraus-natdatacenter.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1080/00031305.1959.104826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Confidentiality protection and physical safeguards</a:t>
            </a:r>
          </a:p>
        </p:txBody>
      </p:sp>
      <p:sp>
        <p:nvSpPr>
          <p:cNvPr id="3" name="Subtitle 2"/>
          <p:cNvSpPr>
            <a:spLocks noGrp="1"/>
          </p:cNvSpPr>
          <p:nvPr>
            <p:ph type="subTitle" idx="1"/>
          </p:nvPr>
        </p:nvSpPr>
        <p:spPr>
          <a:xfrm>
            <a:off x="1524000" y="3602038"/>
            <a:ext cx="9144000" cy="3071478"/>
          </a:xfrm>
        </p:spPr>
        <p:txBody>
          <a:bodyPr>
            <a:normAutofit/>
          </a:bodyPr>
          <a:lstStyle/>
          <a:p>
            <a:r>
              <a:rPr lang="en-US" dirty="0"/>
              <a:t>Lars Vilhuber</a:t>
            </a:r>
          </a:p>
          <a:p>
            <a:r>
              <a:rPr lang="en-US" dirty="0"/>
              <a:t>Cornell University</a:t>
            </a:r>
          </a:p>
          <a:p>
            <a:endParaRPr lang="en-US" dirty="0"/>
          </a:p>
          <a:p>
            <a:endParaRPr lang="en-US" dirty="0"/>
          </a:p>
          <a:p>
            <a:endParaRPr lang="en-US" dirty="0"/>
          </a:p>
          <a:p>
            <a:endParaRPr lang="en-US" dirty="0"/>
          </a:p>
          <a:p>
            <a:r>
              <a:rPr lang="en-US" sz="1600" dirty="0"/>
              <a:t>Funding acknowledged under NSF-</a:t>
            </a:r>
            <a:r>
              <a:rPr lang="en-US" sz="1600" dirty="0">
                <a:hlinkClick r:id="rId2"/>
              </a:rPr>
              <a:t>#1131848 (NCRN)</a:t>
            </a:r>
            <a:r>
              <a:rPr lang="en-US" sz="1600" dirty="0"/>
              <a:t> and a grant from the Alfred P. Sloan Foundation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5910"/>
            <a:ext cx="12192000" cy="684244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287" y="210359"/>
            <a:ext cx="6391426"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30" y="2243899"/>
            <a:ext cx="2892362" cy="3689061"/>
          </a:xfrm>
          <a:prstGeom prst="rect">
            <a:avLst/>
          </a:prstGeom>
        </p:spPr>
      </p:pic>
    </p:spTree>
    <p:extLst>
      <p:ext uri="{BB962C8B-B14F-4D97-AF65-F5344CB8AC3E}">
        <p14:creationId xmlns:p14="http://schemas.microsoft.com/office/powerpoint/2010/main" val="205994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researchers knocking on the door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632" y="2939143"/>
            <a:ext cx="3401605" cy="1919401"/>
          </a:xfrm>
        </p:spPr>
      </p:pic>
    </p:spTree>
    <p:extLst>
      <p:ext uri="{BB962C8B-B14F-4D97-AF65-F5344CB8AC3E}">
        <p14:creationId xmlns:p14="http://schemas.microsoft.com/office/powerpoint/2010/main" val="1522945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researcher access and privacy concerns</a:t>
            </a:r>
          </a:p>
        </p:txBody>
      </p:sp>
      <p:sp>
        <p:nvSpPr>
          <p:cNvPr id="3" name="Content Placeholder 2"/>
          <p:cNvSpPr>
            <a:spLocks noGrp="1"/>
          </p:cNvSpPr>
          <p:nvPr>
            <p:ph idx="1"/>
          </p:nvPr>
        </p:nvSpPr>
        <p:spPr/>
        <p:txBody>
          <a:bodyPr>
            <a:normAutofit/>
          </a:bodyPr>
          <a:lstStyle/>
          <a:p>
            <a:r>
              <a:rPr lang="en-US" dirty="0"/>
              <a:t>1960s in the US: proposal for “National Data Bank” with the goal of combining survey and administrative data to make available to researchers</a:t>
            </a:r>
          </a:p>
          <a:p>
            <a:pPr lvl="1"/>
            <a:r>
              <a:rPr lang="en-US" dirty="0"/>
              <a:t>Instead, and partially as a consequence,  privacy laws were formalized in the 1970s (“Privacy Act 1974” (Public Law 93-579, 5 U.S.C. § 552a)) specifically prohibited “matching” programs, linking data from different agencies. </a:t>
            </a:r>
          </a:p>
          <a:p>
            <a:r>
              <a:rPr lang="en-US" dirty="0"/>
              <a:t>More recently: 2016 Australian Census elicited substantial controversy </a:t>
            </a:r>
          </a:p>
          <a:p>
            <a:pPr lvl="1"/>
            <a:r>
              <a:rPr lang="en-US" dirty="0"/>
              <a:t>Identifiable data with explicit goal of enabling linkages between the census and administrative data, as well as linkages across historical censuses</a:t>
            </a:r>
            <a:br>
              <a:rPr lang="en-US" dirty="0"/>
            </a:br>
            <a:endParaRPr lang="en-US" dirty="0"/>
          </a:p>
        </p:txBody>
      </p:sp>
    </p:spTree>
    <p:extLst>
      <p:ext uri="{BB962C8B-B14F-4D97-AF65-F5344CB8AC3E}">
        <p14:creationId xmlns:p14="http://schemas.microsoft.com/office/powerpoint/2010/main" val="1953717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talk today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4452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a:t>
            </a:r>
          </a:p>
        </p:txBody>
      </p:sp>
      <p:sp>
        <p:nvSpPr>
          <p:cNvPr id="3" name="Content Placeholder 2"/>
          <p:cNvSpPr>
            <a:spLocks noGrp="1"/>
          </p:cNvSpPr>
          <p:nvPr>
            <p:ph sz="half" idx="1"/>
          </p:nvPr>
        </p:nvSpPr>
        <p:spPr>
          <a:xfrm>
            <a:off x="838200" y="1825625"/>
            <a:ext cx="4041371" cy="1399713"/>
          </a:xfrm>
        </p:spPr>
        <p:txBody>
          <a:bodyPr>
            <a:normAutofit fontScale="92500" lnSpcReduction="20000"/>
          </a:bodyPr>
          <a:lstStyle/>
          <a:p>
            <a:pPr marL="0" indent="0">
              <a:buNone/>
            </a:pPr>
            <a:r>
              <a:rPr lang="en-US" dirty="0"/>
              <a:t>I will focus on access mechanisms for </a:t>
            </a:r>
            <a:r>
              <a:rPr lang="en-US" sz="4000" b="1" dirty="0"/>
              <a:t>researchers</a:t>
            </a:r>
            <a:endParaRPr lang="en-US" b="1" dirty="0"/>
          </a:p>
        </p:txBody>
      </p:sp>
      <p:sp>
        <p:nvSpPr>
          <p:cNvPr id="4" name="Content Placeholder 3"/>
          <p:cNvSpPr>
            <a:spLocks noGrp="1"/>
          </p:cNvSpPr>
          <p:nvPr>
            <p:ph sz="half" idx="2"/>
          </p:nvPr>
        </p:nvSpPr>
        <p:spPr>
          <a:xfrm>
            <a:off x="2216888" y="3975605"/>
            <a:ext cx="4667596" cy="2128665"/>
          </a:xfrm>
          <a:solidFill>
            <a:schemeClr val="bg1"/>
          </a:solidFill>
          <a:effectLst>
            <a:outerShdw blurRad="50800" dist="114300" dir="2700000" algn="tl" rotWithShape="0">
              <a:prstClr val="black">
                <a:alpha val="40000"/>
              </a:prstClr>
            </a:outerShdw>
          </a:effectLst>
        </p:spPr>
        <p:txBody>
          <a:bodyPr>
            <a:normAutofit fontScale="92500" lnSpcReduction="20000"/>
          </a:bodyPr>
          <a:lstStyle/>
          <a:p>
            <a:pPr marL="0" indent="0">
              <a:buNone/>
            </a:pPr>
            <a:r>
              <a:rPr lang="en-US" dirty="0"/>
              <a:t>I will exclude</a:t>
            </a:r>
          </a:p>
          <a:p>
            <a:pPr lvl="1"/>
            <a:r>
              <a:rPr lang="en-US" dirty="0"/>
              <a:t>Newer mechanisms to create </a:t>
            </a:r>
            <a:r>
              <a:rPr lang="en-US" u="sng" dirty="0"/>
              <a:t>tabular</a:t>
            </a:r>
            <a:r>
              <a:rPr lang="en-US" dirty="0"/>
              <a:t> data (synthetic data, differentially-private data)</a:t>
            </a:r>
          </a:p>
          <a:p>
            <a:pPr marL="0" indent="0">
              <a:buNone/>
            </a:pPr>
            <a:r>
              <a:rPr lang="en-US" dirty="0"/>
              <a:t>I will include</a:t>
            </a:r>
          </a:p>
          <a:p>
            <a:pPr lvl="1"/>
            <a:r>
              <a:rPr lang="en-US" dirty="0"/>
              <a:t>Use of analytically-valid synthetic data as </a:t>
            </a:r>
            <a:r>
              <a:rPr lang="en-US" dirty="0" smtClean="0"/>
              <a:t>an </a:t>
            </a:r>
            <a:r>
              <a:rPr lang="en-US" dirty="0"/>
              <a:t>access mechanism</a:t>
            </a:r>
          </a:p>
          <a:p>
            <a:endParaRPr lang="en-US" dirty="0"/>
          </a:p>
        </p:txBody>
      </p:sp>
      <p:grpSp>
        <p:nvGrpSpPr>
          <p:cNvPr id="7" name="Group 6"/>
          <p:cNvGrpSpPr/>
          <p:nvPr/>
        </p:nvGrpSpPr>
        <p:grpSpPr>
          <a:xfrm>
            <a:off x="4193897" y="786240"/>
            <a:ext cx="4872404" cy="2859941"/>
            <a:chOff x="4693627" y="799306"/>
            <a:chExt cx="4872404" cy="285994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627" y="799306"/>
              <a:ext cx="4872404" cy="2742118"/>
            </a:xfrm>
            <a:prstGeom prst="rect">
              <a:avLst/>
            </a:prstGeom>
            <a:effectLst>
              <a:softEdge rad="101600"/>
            </a:effectLst>
          </p:spPr>
        </p:pic>
        <p:sp>
          <p:nvSpPr>
            <p:cNvPr id="6" name="TextBox 5"/>
            <p:cNvSpPr txBox="1"/>
            <p:nvPr/>
          </p:nvSpPr>
          <p:spPr>
            <a:xfrm>
              <a:off x="5071731" y="3289915"/>
              <a:ext cx="4274288" cy="369332"/>
            </a:xfrm>
            <a:prstGeom prst="rect">
              <a:avLst/>
            </a:prstGeom>
            <a:noFill/>
          </p:spPr>
          <p:txBody>
            <a:bodyPr wrap="square" rtlCol="0">
              <a:spAutoFit/>
            </a:bodyPr>
            <a:lstStyle/>
            <a:p>
              <a:r>
                <a:rPr lang="en-US" sz="600" dirty="0">
                  <a:solidFill>
                    <a:schemeClr val="bg2">
                      <a:lumMod val="75000"/>
                    </a:schemeClr>
                  </a:solidFill>
                </a:rPr>
                <a:t>Source:  (Fox News/REUTERS/</a:t>
              </a:r>
              <a:r>
                <a:rPr lang="en-US" sz="600" dirty="0" err="1">
                  <a:solidFill>
                    <a:schemeClr val="bg2">
                      <a:lumMod val="75000"/>
                    </a:schemeClr>
                  </a:solidFill>
                </a:rPr>
                <a:t>Kacper</a:t>
              </a:r>
              <a:r>
                <a:rPr lang="en-US" sz="600" dirty="0">
                  <a:solidFill>
                    <a:schemeClr val="bg2">
                      <a:lumMod val="75000"/>
                    </a:schemeClr>
                  </a:solidFill>
                </a:rPr>
                <a:t> </a:t>
              </a:r>
              <a:r>
                <a:rPr lang="en-US" sz="600" dirty="0" err="1">
                  <a:solidFill>
                    <a:schemeClr val="bg2">
                      <a:lumMod val="75000"/>
                    </a:schemeClr>
                  </a:solidFill>
                </a:rPr>
                <a:t>Pempel</a:t>
              </a:r>
              <a:r>
                <a:rPr lang="en-US" sz="600" dirty="0">
                  <a:solidFill>
                    <a:schemeClr val="bg2">
                      <a:lumMod val="75000"/>
                    </a:schemeClr>
                  </a:solidFill>
                </a:rPr>
                <a:t>/Files/https://goo.gl/ZHMkog)</a:t>
              </a:r>
              <a:r>
                <a:rPr lang="en-US" dirty="0"/>
                <a:t> </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402" y="3528358"/>
            <a:ext cx="3818006" cy="3139063"/>
          </a:xfrm>
          <a:prstGeom prst="rect">
            <a:avLst/>
          </a:prstGeom>
          <a:effectLst>
            <a:softEdge rad="63500"/>
          </a:effectLst>
        </p:spPr>
      </p:pic>
    </p:spTree>
    <p:extLst>
      <p:ext uri="{BB962C8B-B14F-4D97-AF65-F5344CB8AC3E}">
        <p14:creationId xmlns:p14="http://schemas.microsoft.com/office/powerpoint/2010/main" val="176441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bg/>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of my talk today</a:t>
            </a:r>
          </a:p>
        </p:txBody>
      </p:sp>
      <p:sp>
        <p:nvSpPr>
          <p:cNvPr id="3" name="Content Placeholder 2"/>
          <p:cNvSpPr>
            <a:spLocks noGrp="1"/>
          </p:cNvSpPr>
          <p:nvPr>
            <p:ph idx="1"/>
          </p:nvPr>
        </p:nvSpPr>
        <p:spPr/>
        <p:txBody>
          <a:bodyPr>
            <a:normAutofit/>
          </a:bodyPr>
          <a:lstStyle/>
          <a:p>
            <a:r>
              <a:rPr lang="en-US" sz="3600" dirty="0"/>
              <a:t>Focus on researcher access to authorized data collections</a:t>
            </a:r>
          </a:p>
          <a:p>
            <a:pPr lvl="1"/>
            <a:r>
              <a:rPr lang="en-US" sz="3200" dirty="0"/>
              <a:t>Not building new data collections, or enacting new laws</a:t>
            </a:r>
          </a:p>
          <a:p>
            <a:r>
              <a:rPr lang="en-US" sz="3600" dirty="0"/>
              <a:t>Focus on the mechanisms for providing access</a:t>
            </a:r>
          </a:p>
          <a:p>
            <a:pPr lvl="1"/>
            <a:r>
              <a:rPr lang="en-US" sz="3200" dirty="0"/>
              <a:t>Mostly </a:t>
            </a:r>
            <a:r>
              <a:rPr lang="en-US" sz="3200" b="1" i="1" dirty="0"/>
              <a:t>physical</a:t>
            </a:r>
          </a:p>
          <a:p>
            <a:pPr lvl="1"/>
            <a:r>
              <a:rPr lang="en-US" sz="3200" dirty="0"/>
              <a:t>Access to </a:t>
            </a:r>
            <a:r>
              <a:rPr lang="en-US" sz="3200" b="1" i="1" dirty="0" smtClean="0"/>
              <a:t>microdata</a:t>
            </a:r>
            <a:endParaRPr lang="en-US" sz="3200" b="1" i="1" dirty="0"/>
          </a:p>
        </p:txBody>
      </p:sp>
    </p:spTree>
    <p:extLst>
      <p:ext uri="{BB962C8B-B14F-4D97-AF65-F5344CB8AC3E}">
        <p14:creationId xmlns:p14="http://schemas.microsoft.com/office/powerpoint/2010/main" val="2158394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light of the “Five Safes Framework”</a:t>
            </a:r>
            <a:endParaRPr lang="en-US" dirty="0"/>
          </a:p>
        </p:txBody>
      </p:sp>
      <p:sp>
        <p:nvSpPr>
          <p:cNvPr id="3" name="Content Placeholder 2"/>
          <p:cNvSpPr>
            <a:spLocks noGrp="1"/>
          </p:cNvSpPr>
          <p:nvPr>
            <p:ph idx="1"/>
          </p:nvPr>
        </p:nvSpPr>
        <p:spPr/>
        <p:txBody>
          <a:bodyPr>
            <a:normAutofit/>
          </a:bodyPr>
          <a:lstStyle/>
          <a:p>
            <a:pPr marL="0" indent="0">
              <a:buNone/>
            </a:pPr>
            <a:r>
              <a:rPr lang="en-US" dirty="0"/>
              <a:t>The "Five Safes framework" </a:t>
            </a:r>
            <a:r>
              <a:rPr lang="en-US" dirty="0" smtClean="0"/>
              <a:t>(Desai</a:t>
            </a:r>
            <a:r>
              <a:rPr lang="en-US" dirty="0"/>
              <a:t>, Ritchie, and </a:t>
            </a:r>
            <a:r>
              <a:rPr lang="en-US" dirty="0" err="1" smtClean="0"/>
              <a:t>Welpton</a:t>
            </a:r>
            <a:r>
              <a:rPr lang="en-US" dirty="0" smtClean="0"/>
              <a:t>, 2016</a:t>
            </a:r>
            <a:r>
              <a:rPr lang="en-US" dirty="0"/>
              <a:t>) </a:t>
            </a:r>
            <a:r>
              <a:rPr lang="en-US" dirty="0" smtClean="0"/>
              <a:t>provides </a:t>
            </a:r>
            <a:r>
              <a:rPr lang="en-US" dirty="0"/>
              <a:t>structure to many aspects of providing secure access to data</a:t>
            </a:r>
            <a:r>
              <a:rPr lang="en-US" dirty="0" smtClean="0"/>
              <a:t>:</a:t>
            </a:r>
            <a:endParaRPr lang="en-US" dirty="0"/>
          </a:p>
          <a:p>
            <a:r>
              <a:rPr lang="en-US" b="1" u="sng" dirty="0" smtClean="0"/>
              <a:t>Safe </a:t>
            </a:r>
            <a:r>
              <a:rPr lang="en-US" b="1" u="sng" dirty="0"/>
              <a:t>projects </a:t>
            </a:r>
            <a:r>
              <a:rPr lang="en-US" dirty="0"/>
              <a:t>- evaluating data analysis projects for appropriateness</a:t>
            </a:r>
          </a:p>
          <a:p>
            <a:r>
              <a:rPr lang="en-US" b="1" u="sng" dirty="0" smtClean="0"/>
              <a:t>Safe </a:t>
            </a:r>
            <a:r>
              <a:rPr lang="en-US" b="1" u="sng" dirty="0"/>
              <a:t>people</a:t>
            </a:r>
            <a:r>
              <a:rPr lang="en-US" b="1" dirty="0"/>
              <a:t> </a:t>
            </a:r>
            <a:r>
              <a:rPr lang="en-US" dirty="0" smtClean="0"/>
              <a:t>- </a:t>
            </a:r>
            <a:r>
              <a:rPr lang="en-US" dirty="0"/>
              <a:t>evaluating the credentials of </a:t>
            </a:r>
            <a:r>
              <a:rPr lang="en-US" dirty="0" smtClean="0"/>
              <a:t>researchers</a:t>
            </a:r>
            <a:endParaRPr lang="en-US" dirty="0"/>
          </a:p>
          <a:p>
            <a:r>
              <a:rPr lang="en-US" b="1" u="sng" dirty="0" smtClean="0"/>
              <a:t>Safe </a:t>
            </a:r>
            <a:r>
              <a:rPr lang="en-US" b="1" u="sng" dirty="0"/>
              <a:t>settings</a:t>
            </a:r>
            <a:r>
              <a:rPr lang="en-US" dirty="0"/>
              <a:t> - how can the data be accessed?</a:t>
            </a:r>
          </a:p>
          <a:p>
            <a:r>
              <a:rPr lang="en-US" b="1" u="sng" dirty="0" smtClean="0"/>
              <a:t>Safe </a:t>
            </a:r>
            <a:r>
              <a:rPr lang="en-US" b="1" u="sng" dirty="0"/>
              <a:t>data</a:t>
            </a:r>
            <a:r>
              <a:rPr lang="en-US" dirty="0"/>
              <a:t> - how sensitive is the data/ can the data be made?</a:t>
            </a:r>
          </a:p>
          <a:p>
            <a:r>
              <a:rPr lang="en-US" b="1" u="sng" dirty="0" smtClean="0"/>
              <a:t>Safe </a:t>
            </a:r>
            <a:r>
              <a:rPr lang="en-US" b="1" u="sng" dirty="0"/>
              <a:t>outputs</a:t>
            </a:r>
            <a:r>
              <a:rPr lang="en-US" dirty="0"/>
              <a:t> - how sensitive are analysis </a:t>
            </a:r>
            <a:r>
              <a:rPr lang="en-US" dirty="0" smtClean="0"/>
              <a:t>results</a:t>
            </a:r>
            <a:endParaRPr lang="en-US" dirty="0"/>
          </a:p>
        </p:txBody>
      </p:sp>
    </p:spTree>
    <p:extLst>
      <p:ext uri="{BB962C8B-B14F-4D97-AF65-F5344CB8AC3E}">
        <p14:creationId xmlns:p14="http://schemas.microsoft.com/office/powerpoint/2010/main" val="907512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light of the “Five Safes Framework”</a:t>
            </a:r>
            <a:endParaRPr lang="en-US" dirty="0"/>
          </a:p>
        </p:txBody>
      </p:sp>
      <p:sp>
        <p:nvSpPr>
          <p:cNvPr id="3" name="Content Placeholder 2"/>
          <p:cNvSpPr>
            <a:spLocks noGrp="1"/>
          </p:cNvSpPr>
          <p:nvPr>
            <p:ph idx="1"/>
          </p:nvPr>
        </p:nvSpPr>
        <p:spPr/>
        <p:txBody>
          <a:bodyPr>
            <a:normAutofit/>
          </a:bodyPr>
          <a:lstStyle/>
          <a:p>
            <a:pPr marL="0" indent="0">
              <a:buNone/>
            </a:pPr>
            <a:r>
              <a:rPr lang="en-US" dirty="0">
                <a:solidFill>
                  <a:schemeClr val="bg1">
                    <a:lumMod val="85000"/>
                  </a:schemeClr>
                </a:solidFill>
              </a:rPr>
              <a:t>The "Five Safes framework" </a:t>
            </a:r>
            <a:r>
              <a:rPr lang="en-US" dirty="0" smtClean="0">
                <a:solidFill>
                  <a:schemeClr val="bg1">
                    <a:lumMod val="85000"/>
                  </a:schemeClr>
                </a:solidFill>
              </a:rPr>
              <a:t>(Desai</a:t>
            </a:r>
            <a:r>
              <a:rPr lang="en-US" dirty="0">
                <a:solidFill>
                  <a:schemeClr val="bg1">
                    <a:lumMod val="85000"/>
                  </a:schemeClr>
                </a:solidFill>
              </a:rPr>
              <a:t>, Ritchie, and </a:t>
            </a:r>
            <a:r>
              <a:rPr lang="en-US" dirty="0" err="1" smtClean="0">
                <a:solidFill>
                  <a:schemeClr val="bg1">
                    <a:lumMod val="85000"/>
                  </a:schemeClr>
                </a:solidFill>
              </a:rPr>
              <a:t>Welpton</a:t>
            </a:r>
            <a:r>
              <a:rPr lang="en-US" dirty="0" smtClean="0">
                <a:solidFill>
                  <a:schemeClr val="bg1">
                    <a:lumMod val="85000"/>
                  </a:schemeClr>
                </a:solidFill>
              </a:rPr>
              <a:t>, 2016</a:t>
            </a:r>
            <a:r>
              <a:rPr lang="en-US" dirty="0">
                <a:solidFill>
                  <a:schemeClr val="bg1">
                    <a:lumMod val="85000"/>
                  </a:schemeClr>
                </a:solidFill>
              </a:rPr>
              <a:t>) </a:t>
            </a:r>
            <a:r>
              <a:rPr lang="en-US" dirty="0" smtClean="0">
                <a:solidFill>
                  <a:schemeClr val="bg1">
                    <a:lumMod val="85000"/>
                  </a:schemeClr>
                </a:solidFill>
              </a:rPr>
              <a:t>provides </a:t>
            </a:r>
            <a:r>
              <a:rPr lang="en-US" dirty="0">
                <a:solidFill>
                  <a:schemeClr val="bg1">
                    <a:lumMod val="85000"/>
                  </a:schemeClr>
                </a:solidFill>
              </a:rPr>
              <a:t>structure to many aspects of providing secure access to data</a:t>
            </a:r>
            <a:r>
              <a:rPr lang="en-US" dirty="0" smtClean="0">
                <a:solidFill>
                  <a:schemeClr val="bg1">
                    <a:lumMod val="85000"/>
                  </a:schemeClr>
                </a:solidFill>
              </a:rPr>
              <a:t>:</a:t>
            </a:r>
            <a:endParaRPr lang="en-US" dirty="0">
              <a:solidFill>
                <a:schemeClr val="bg1">
                  <a:lumMod val="85000"/>
                </a:schemeClr>
              </a:solidFill>
            </a:endParaRPr>
          </a:p>
          <a:p>
            <a:r>
              <a:rPr lang="en-US" b="1" u="sng" dirty="0" smtClean="0">
                <a:solidFill>
                  <a:schemeClr val="bg1">
                    <a:lumMod val="85000"/>
                  </a:schemeClr>
                </a:solidFill>
              </a:rPr>
              <a:t>Safe </a:t>
            </a:r>
            <a:r>
              <a:rPr lang="en-US" b="1" u="sng" dirty="0">
                <a:solidFill>
                  <a:schemeClr val="bg1">
                    <a:lumMod val="85000"/>
                  </a:schemeClr>
                </a:solidFill>
              </a:rPr>
              <a:t>projects </a:t>
            </a:r>
            <a:r>
              <a:rPr lang="en-US" dirty="0">
                <a:solidFill>
                  <a:schemeClr val="bg1">
                    <a:lumMod val="85000"/>
                  </a:schemeClr>
                </a:solidFill>
              </a:rPr>
              <a:t>- evaluating data analysis projects for appropriateness</a:t>
            </a:r>
          </a:p>
          <a:p>
            <a:r>
              <a:rPr lang="en-US" b="1" u="sng" dirty="0" smtClean="0"/>
              <a:t>Safe </a:t>
            </a:r>
            <a:r>
              <a:rPr lang="en-US" b="1" u="sng" dirty="0"/>
              <a:t>people</a:t>
            </a:r>
            <a:r>
              <a:rPr lang="en-US" b="1" dirty="0"/>
              <a:t> </a:t>
            </a:r>
            <a:r>
              <a:rPr lang="en-US" dirty="0" smtClean="0"/>
              <a:t>- </a:t>
            </a:r>
            <a:r>
              <a:rPr lang="en-US" dirty="0">
                <a:solidFill>
                  <a:schemeClr val="bg1">
                    <a:lumMod val="85000"/>
                  </a:schemeClr>
                </a:solidFill>
              </a:rPr>
              <a:t>evaluating the credentials of </a:t>
            </a:r>
            <a:r>
              <a:rPr lang="en-US" dirty="0" smtClean="0">
                <a:solidFill>
                  <a:schemeClr val="bg1">
                    <a:lumMod val="85000"/>
                  </a:schemeClr>
                </a:solidFill>
              </a:rPr>
              <a:t>researchers</a:t>
            </a:r>
            <a:endParaRPr lang="en-US" dirty="0">
              <a:solidFill>
                <a:schemeClr val="bg1">
                  <a:lumMod val="85000"/>
                </a:schemeClr>
              </a:solidFill>
            </a:endParaRPr>
          </a:p>
          <a:p>
            <a:r>
              <a:rPr lang="en-US" b="1" u="sng" dirty="0" smtClean="0"/>
              <a:t>Safe </a:t>
            </a:r>
            <a:r>
              <a:rPr lang="en-US" b="1" u="sng" dirty="0"/>
              <a:t>settings</a:t>
            </a:r>
            <a:r>
              <a:rPr lang="en-US" dirty="0"/>
              <a:t> - </a:t>
            </a:r>
            <a:r>
              <a:rPr lang="en-US" dirty="0">
                <a:solidFill>
                  <a:schemeClr val="bg1">
                    <a:lumMod val="85000"/>
                  </a:schemeClr>
                </a:solidFill>
              </a:rPr>
              <a:t>how can the data be accessed?</a:t>
            </a:r>
          </a:p>
          <a:p>
            <a:r>
              <a:rPr lang="en-US" b="1" u="sng" dirty="0" smtClean="0"/>
              <a:t>Safe </a:t>
            </a:r>
            <a:r>
              <a:rPr lang="en-US" b="1" u="sng" dirty="0"/>
              <a:t>data</a:t>
            </a:r>
            <a:r>
              <a:rPr lang="en-US" dirty="0"/>
              <a:t> - </a:t>
            </a:r>
            <a:r>
              <a:rPr lang="en-US" dirty="0">
                <a:solidFill>
                  <a:schemeClr val="bg1">
                    <a:lumMod val="85000"/>
                  </a:schemeClr>
                </a:solidFill>
              </a:rPr>
              <a:t>how sensitive is the data/ can the data be made?</a:t>
            </a:r>
          </a:p>
          <a:p>
            <a:r>
              <a:rPr lang="en-US" b="1" u="sng" dirty="0" smtClean="0">
                <a:solidFill>
                  <a:schemeClr val="bg1">
                    <a:lumMod val="85000"/>
                  </a:schemeClr>
                </a:solidFill>
              </a:rPr>
              <a:t>Safe </a:t>
            </a:r>
            <a:r>
              <a:rPr lang="en-US" b="1" u="sng" dirty="0">
                <a:solidFill>
                  <a:schemeClr val="bg1">
                    <a:lumMod val="85000"/>
                  </a:schemeClr>
                </a:solidFill>
              </a:rPr>
              <a:t>outputs</a:t>
            </a:r>
            <a:r>
              <a:rPr lang="en-US" dirty="0">
                <a:solidFill>
                  <a:schemeClr val="bg1">
                    <a:lumMod val="85000"/>
                  </a:schemeClr>
                </a:solidFill>
              </a:rPr>
              <a:t> - how sensitive are analysis </a:t>
            </a:r>
            <a:r>
              <a:rPr lang="en-US" dirty="0" smtClean="0">
                <a:solidFill>
                  <a:schemeClr val="bg1">
                    <a:lumMod val="85000"/>
                  </a:schemeClr>
                </a:solidFill>
              </a:rPr>
              <a:t>results</a:t>
            </a:r>
            <a:endParaRPr lang="en-US" dirty="0">
              <a:solidFill>
                <a:schemeClr val="bg1">
                  <a:lumMod val="85000"/>
                </a:schemeClr>
              </a:solidFill>
            </a:endParaRPr>
          </a:p>
        </p:txBody>
      </p:sp>
      <p:grpSp>
        <p:nvGrpSpPr>
          <p:cNvPr id="15" name="Group 14"/>
          <p:cNvGrpSpPr/>
          <p:nvPr/>
        </p:nvGrpSpPr>
        <p:grpSpPr>
          <a:xfrm>
            <a:off x="3087975" y="3650620"/>
            <a:ext cx="4197244" cy="584775"/>
            <a:chOff x="3087975" y="3650620"/>
            <a:chExt cx="4197244" cy="584775"/>
          </a:xfrm>
        </p:grpSpPr>
        <p:sp>
          <p:nvSpPr>
            <p:cNvPr id="4" name="TextBox 3"/>
            <p:cNvSpPr txBox="1"/>
            <p:nvPr/>
          </p:nvSpPr>
          <p:spPr>
            <a:xfrm>
              <a:off x="4441208" y="3650620"/>
              <a:ext cx="2844011" cy="584775"/>
            </a:xfrm>
            <a:prstGeom prst="rect">
              <a:avLst/>
            </a:prstGeom>
            <a:solidFill>
              <a:srgbClr val="C00000">
                <a:alpha val="23000"/>
              </a:srgbClr>
            </a:solidFill>
          </p:spPr>
          <p:txBody>
            <a:bodyPr wrap="square" rtlCol="0">
              <a:spAutoFit/>
            </a:bodyPr>
            <a:lstStyle/>
            <a:p>
              <a:r>
                <a:rPr lang="en-US" sz="3200" b="1" dirty="0" smtClean="0"/>
                <a:t>Primary focus</a:t>
              </a:r>
              <a:endParaRPr lang="en-US" sz="3200" b="1" dirty="0"/>
            </a:p>
          </p:txBody>
        </p:sp>
        <p:cxnSp>
          <p:nvCxnSpPr>
            <p:cNvPr id="6" name="Straight Arrow Connector 5"/>
            <p:cNvCxnSpPr>
              <a:stCxn id="4" idx="1"/>
            </p:cNvCxnSpPr>
            <p:nvPr/>
          </p:nvCxnSpPr>
          <p:spPr>
            <a:xfrm flipH="1">
              <a:off x="3087975" y="3943008"/>
              <a:ext cx="1353233" cy="58286"/>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087974" y="3138084"/>
            <a:ext cx="5156616" cy="461665"/>
            <a:chOff x="3087974" y="3138084"/>
            <a:chExt cx="5156616" cy="461665"/>
          </a:xfrm>
        </p:grpSpPr>
        <p:sp>
          <p:nvSpPr>
            <p:cNvPr id="7" name="TextBox 6"/>
            <p:cNvSpPr txBox="1"/>
            <p:nvPr/>
          </p:nvSpPr>
          <p:spPr>
            <a:xfrm>
              <a:off x="4399613" y="3138084"/>
              <a:ext cx="3844977" cy="461665"/>
            </a:xfrm>
            <a:prstGeom prst="rect">
              <a:avLst/>
            </a:prstGeom>
            <a:solidFill>
              <a:srgbClr val="C00000">
                <a:alpha val="23000"/>
              </a:srgbClr>
            </a:solidFill>
          </p:spPr>
          <p:txBody>
            <a:bodyPr wrap="square" rtlCol="0">
              <a:spAutoFit/>
            </a:bodyPr>
            <a:lstStyle/>
            <a:p>
              <a:r>
                <a:rPr lang="en-US" sz="2400" b="1" dirty="0" smtClean="0"/>
                <a:t>May impact choice of setting</a:t>
              </a:r>
              <a:endParaRPr lang="en-US" sz="2400" b="1" dirty="0"/>
            </a:p>
          </p:txBody>
        </p:sp>
        <p:cxnSp>
          <p:nvCxnSpPr>
            <p:cNvPr id="8" name="Straight Arrow Connector 7"/>
            <p:cNvCxnSpPr>
              <a:stCxn id="7" idx="1"/>
            </p:cNvCxnSpPr>
            <p:nvPr/>
          </p:nvCxnSpPr>
          <p:spPr>
            <a:xfrm flipH="1">
              <a:off x="3087974" y="3368917"/>
              <a:ext cx="1311639" cy="101306"/>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743200" y="4296950"/>
            <a:ext cx="5501390" cy="461665"/>
            <a:chOff x="2743200" y="4296950"/>
            <a:chExt cx="5501390" cy="461665"/>
          </a:xfrm>
        </p:grpSpPr>
        <p:sp>
          <p:nvSpPr>
            <p:cNvPr id="12" name="TextBox 11"/>
            <p:cNvSpPr txBox="1"/>
            <p:nvPr/>
          </p:nvSpPr>
          <p:spPr>
            <a:xfrm>
              <a:off x="4399613" y="4296950"/>
              <a:ext cx="3844977" cy="461665"/>
            </a:xfrm>
            <a:prstGeom prst="rect">
              <a:avLst/>
            </a:prstGeom>
            <a:solidFill>
              <a:srgbClr val="C00000">
                <a:alpha val="23000"/>
              </a:srgbClr>
            </a:solidFill>
          </p:spPr>
          <p:txBody>
            <a:bodyPr wrap="square" rtlCol="0">
              <a:spAutoFit/>
            </a:bodyPr>
            <a:lstStyle/>
            <a:p>
              <a:r>
                <a:rPr lang="en-US" sz="2400" b="1" dirty="0" smtClean="0"/>
                <a:t>May impact choice of setting</a:t>
              </a:r>
              <a:endParaRPr lang="en-US" sz="2400" b="1" dirty="0"/>
            </a:p>
          </p:txBody>
        </p:sp>
        <p:cxnSp>
          <p:nvCxnSpPr>
            <p:cNvPr id="13" name="Straight Arrow Connector 12"/>
            <p:cNvCxnSpPr>
              <a:stCxn id="12" idx="1"/>
            </p:cNvCxnSpPr>
            <p:nvPr/>
          </p:nvCxnSpPr>
          <p:spPr>
            <a:xfrm flipH="1" flipV="1">
              <a:off x="2743200" y="4474079"/>
              <a:ext cx="1656413" cy="53704"/>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179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geographic limitation</a:t>
            </a:r>
          </a:p>
        </p:txBody>
      </p:sp>
      <p:grpSp>
        <p:nvGrpSpPr>
          <p:cNvPr id="6" name="Group 5"/>
          <p:cNvGrpSpPr/>
          <p:nvPr/>
        </p:nvGrpSpPr>
        <p:grpSpPr>
          <a:xfrm>
            <a:off x="2097361" y="1870869"/>
            <a:ext cx="7500937" cy="4260849"/>
            <a:chOff x="2201864" y="1196976"/>
            <a:chExt cx="7500937" cy="4260849"/>
          </a:xfrm>
        </p:grpSpPr>
        <p:sp>
          <p:nvSpPr>
            <p:cNvPr id="7" name="Freeform 4"/>
            <p:cNvSpPr>
              <a:spLocks/>
            </p:cNvSpPr>
            <p:nvPr>
              <p:custDataLst>
                <p:tags r:id="rId1"/>
              </p:custDataLst>
            </p:nvPr>
          </p:nvSpPr>
          <p:spPr bwMode="auto">
            <a:xfrm>
              <a:off x="4043364" y="5394325"/>
              <a:ext cx="33337" cy="57150"/>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 name="Freeform 5"/>
            <p:cNvSpPr>
              <a:spLocks/>
            </p:cNvSpPr>
            <p:nvPr>
              <p:custDataLst>
                <p:tags r:id="rId2"/>
              </p:custDataLst>
            </p:nvPr>
          </p:nvSpPr>
          <p:spPr bwMode="auto">
            <a:xfrm>
              <a:off x="2201864" y="1495425"/>
              <a:ext cx="784225" cy="446088"/>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 name="Freeform 6"/>
            <p:cNvSpPr>
              <a:spLocks/>
            </p:cNvSpPr>
            <p:nvPr>
              <p:custDataLst>
                <p:tags r:id="rId3"/>
              </p:custDataLst>
            </p:nvPr>
          </p:nvSpPr>
          <p:spPr bwMode="auto">
            <a:xfrm>
              <a:off x="2662239" y="2111375"/>
              <a:ext cx="1381125" cy="769938"/>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0" name="Freeform 7"/>
            <p:cNvSpPr>
              <a:spLocks/>
            </p:cNvSpPr>
            <p:nvPr>
              <p:custDataLst>
                <p:tags r:id="rId4"/>
              </p:custDataLst>
            </p:nvPr>
          </p:nvSpPr>
          <p:spPr bwMode="auto">
            <a:xfrm>
              <a:off x="3495676" y="3662363"/>
              <a:ext cx="339725" cy="590550"/>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Freeform 8"/>
            <p:cNvSpPr>
              <a:spLocks/>
            </p:cNvSpPr>
            <p:nvPr>
              <p:custDataLst>
                <p:tags r:id="rId5"/>
              </p:custDataLst>
            </p:nvPr>
          </p:nvSpPr>
          <p:spPr bwMode="auto">
            <a:xfrm>
              <a:off x="3795714" y="4225925"/>
              <a:ext cx="261937" cy="1130300"/>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Freeform 9"/>
            <p:cNvSpPr>
              <a:spLocks/>
            </p:cNvSpPr>
            <p:nvPr>
              <p:custDataLst>
                <p:tags r:id="rId6"/>
              </p:custDataLst>
            </p:nvPr>
          </p:nvSpPr>
          <p:spPr bwMode="auto">
            <a:xfrm>
              <a:off x="3700464" y="3508376"/>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 name="Freeform 10"/>
            <p:cNvSpPr>
              <a:spLocks/>
            </p:cNvSpPr>
            <p:nvPr>
              <p:custDataLst>
                <p:tags r:id="rId7"/>
              </p:custDataLst>
            </p:nvPr>
          </p:nvSpPr>
          <p:spPr bwMode="auto">
            <a:xfrm>
              <a:off x="5813425" y="2454276"/>
              <a:ext cx="69850" cy="49213"/>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Freeform 11"/>
            <p:cNvSpPr>
              <a:spLocks/>
            </p:cNvSpPr>
            <p:nvPr>
              <p:custDataLst>
                <p:tags r:id="rId8"/>
              </p:custDataLst>
            </p:nvPr>
          </p:nvSpPr>
          <p:spPr bwMode="auto">
            <a:xfrm>
              <a:off x="5311775" y="2328864"/>
              <a:ext cx="82550" cy="160337"/>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5" name="Freeform 12"/>
            <p:cNvSpPr>
              <a:spLocks/>
            </p:cNvSpPr>
            <p:nvPr>
              <p:custDataLst>
                <p:tags r:id="rId9"/>
              </p:custDataLst>
            </p:nvPr>
          </p:nvSpPr>
          <p:spPr bwMode="auto">
            <a:xfrm>
              <a:off x="5392738" y="1814514"/>
              <a:ext cx="171450" cy="269875"/>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6" name="Freeform 13"/>
            <p:cNvSpPr>
              <a:spLocks/>
            </p:cNvSpPr>
            <p:nvPr>
              <p:custDataLst>
                <p:tags r:id="rId10"/>
              </p:custDataLst>
            </p:nvPr>
          </p:nvSpPr>
          <p:spPr bwMode="auto">
            <a:xfrm>
              <a:off x="5751513" y="2117725"/>
              <a:ext cx="169862" cy="76200"/>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 name="Freeform 14"/>
            <p:cNvSpPr>
              <a:spLocks/>
            </p:cNvSpPr>
            <p:nvPr>
              <p:custDataLst>
                <p:tags r:id="rId11"/>
              </p:custDataLst>
            </p:nvPr>
          </p:nvSpPr>
          <p:spPr bwMode="auto">
            <a:xfrm>
              <a:off x="7243763" y="1966914"/>
              <a:ext cx="1281112" cy="1038225"/>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a:p>
          </p:txBody>
        </p:sp>
        <p:sp>
          <p:nvSpPr>
            <p:cNvPr id="18" name="Freeform 15"/>
            <p:cNvSpPr>
              <a:spLocks/>
            </p:cNvSpPr>
            <p:nvPr>
              <p:custDataLst>
                <p:tags r:id="rId12"/>
              </p:custDataLst>
            </p:nvPr>
          </p:nvSpPr>
          <p:spPr bwMode="auto">
            <a:xfrm>
              <a:off x="5935663" y="1508125"/>
              <a:ext cx="220662" cy="273050"/>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9" name="Freeform 16"/>
            <p:cNvSpPr>
              <a:spLocks/>
            </p:cNvSpPr>
            <p:nvPr>
              <p:custDataLst>
                <p:tags r:id="rId13"/>
              </p:custDataLst>
            </p:nvPr>
          </p:nvSpPr>
          <p:spPr bwMode="auto">
            <a:xfrm>
              <a:off x="5672138" y="1925639"/>
              <a:ext cx="182562" cy="238125"/>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0" name="Freeform 17"/>
            <p:cNvSpPr>
              <a:spLocks/>
            </p:cNvSpPr>
            <p:nvPr>
              <p:custDataLst>
                <p:tags r:id="rId14"/>
              </p:custDataLst>
            </p:nvPr>
          </p:nvSpPr>
          <p:spPr bwMode="auto">
            <a:xfrm>
              <a:off x="5697539" y="2182814"/>
              <a:ext cx="250825" cy="274637"/>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1" name="Freeform 18"/>
            <p:cNvSpPr>
              <a:spLocks/>
            </p:cNvSpPr>
            <p:nvPr>
              <p:custDataLst>
                <p:tags r:id="rId15"/>
              </p:custDataLst>
            </p:nvPr>
          </p:nvSpPr>
          <p:spPr bwMode="auto">
            <a:xfrm>
              <a:off x="5715000" y="2351088"/>
              <a:ext cx="33338" cy="82550"/>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2" name="Group 19"/>
            <p:cNvGrpSpPr>
              <a:grpSpLocks/>
            </p:cNvGrpSpPr>
            <p:nvPr>
              <p:custDataLst>
                <p:tags r:id="rId16"/>
              </p:custDataLst>
            </p:nvPr>
          </p:nvGrpSpPr>
          <p:grpSpPr bwMode="auto">
            <a:xfrm>
              <a:off x="8034339" y="3411539"/>
              <a:ext cx="473075" cy="212725"/>
              <a:chOff x="4488" y="2394"/>
              <a:chExt cx="358" cy="124"/>
            </a:xfrm>
          </p:grpSpPr>
          <p:sp>
            <p:nvSpPr>
              <p:cNvPr id="552" name="Freeform 20"/>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21"/>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 name="Freeform 22"/>
            <p:cNvSpPr>
              <a:spLocks/>
            </p:cNvSpPr>
            <p:nvPr>
              <p:custDataLst>
                <p:tags r:id="rId17"/>
              </p:custDataLst>
            </p:nvPr>
          </p:nvSpPr>
          <p:spPr bwMode="auto">
            <a:xfrm>
              <a:off x="6056313" y="1287464"/>
              <a:ext cx="3065462" cy="1074737"/>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Freeform 23"/>
            <p:cNvSpPr>
              <a:spLocks/>
            </p:cNvSpPr>
            <p:nvPr>
              <p:custDataLst>
                <p:tags r:id="rId18"/>
              </p:custDataLst>
            </p:nvPr>
          </p:nvSpPr>
          <p:spPr bwMode="auto">
            <a:xfrm>
              <a:off x="5319714" y="2274888"/>
              <a:ext cx="280987" cy="247650"/>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5" name="Freeform 24"/>
            <p:cNvSpPr>
              <a:spLocks/>
            </p:cNvSpPr>
            <p:nvPr>
              <p:custDataLst>
                <p:tags r:id="rId19"/>
              </p:custDataLst>
            </p:nvPr>
          </p:nvSpPr>
          <p:spPr bwMode="auto">
            <a:xfrm>
              <a:off x="7951788" y="3013076"/>
              <a:ext cx="207962" cy="455613"/>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26" name="Freeform 25"/>
            <p:cNvSpPr>
              <a:spLocks/>
            </p:cNvSpPr>
            <p:nvPr>
              <p:custDataLst>
                <p:tags r:id="rId20"/>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27" name="Line 26" descr="Horizontal dunkel"/>
            <p:cNvSpPr>
              <a:spLocks noChangeShapeType="1"/>
            </p:cNvSpPr>
            <p:nvPr>
              <p:custDataLst>
                <p:tags r:id="rId21"/>
              </p:custDataLst>
            </p:nvPr>
          </p:nvSpPr>
          <p:spPr bwMode="auto">
            <a:xfrm>
              <a:off x="2522539" y="2322514"/>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27"/>
            <p:cNvSpPr>
              <a:spLocks/>
            </p:cNvSpPr>
            <p:nvPr>
              <p:custDataLst>
                <p:tags r:id="rId22"/>
              </p:custDataLst>
            </p:nvPr>
          </p:nvSpPr>
          <p:spPr bwMode="auto">
            <a:xfrm>
              <a:off x="2525714" y="2319338"/>
              <a:ext cx="3175" cy="5556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29" name="Freeform 28"/>
            <p:cNvSpPr>
              <a:spLocks/>
            </p:cNvSpPr>
            <p:nvPr>
              <p:custDataLst>
                <p:tags r:id="rId23"/>
              </p:custDataLst>
            </p:nvPr>
          </p:nvSpPr>
          <p:spPr bwMode="auto">
            <a:xfrm>
              <a:off x="2501901" y="2373313"/>
              <a:ext cx="23813" cy="57150"/>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0" name="Freeform 29"/>
            <p:cNvSpPr>
              <a:spLocks/>
            </p:cNvSpPr>
            <p:nvPr>
              <p:custDataLst>
                <p:tags r:id="rId24"/>
              </p:custDataLst>
            </p:nvPr>
          </p:nvSpPr>
          <p:spPr bwMode="auto">
            <a:xfrm>
              <a:off x="3827463" y="2368550"/>
              <a:ext cx="49212" cy="57150"/>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1" name="Freeform 30"/>
            <p:cNvSpPr>
              <a:spLocks/>
            </p:cNvSpPr>
            <p:nvPr>
              <p:custDataLst>
                <p:tags r:id="rId25"/>
              </p:custDataLst>
            </p:nvPr>
          </p:nvSpPr>
          <p:spPr bwMode="auto">
            <a:xfrm>
              <a:off x="6565901" y="1925639"/>
              <a:ext cx="874713" cy="452437"/>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31"/>
            <p:cNvSpPr>
              <a:spLocks/>
            </p:cNvSpPr>
            <p:nvPr>
              <p:custDataLst>
                <p:tags r:id="rId26"/>
              </p:custDataLst>
            </p:nvPr>
          </p:nvSpPr>
          <p:spPr bwMode="auto">
            <a:xfrm>
              <a:off x="6796089" y="2228850"/>
              <a:ext cx="409575" cy="249238"/>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3" name="Freeform 32"/>
            <p:cNvSpPr>
              <a:spLocks/>
            </p:cNvSpPr>
            <p:nvPr>
              <p:custDataLst>
                <p:tags r:id="rId27"/>
              </p:custDataLst>
            </p:nvPr>
          </p:nvSpPr>
          <p:spPr bwMode="auto">
            <a:xfrm>
              <a:off x="5603876" y="3232151"/>
              <a:ext cx="296863" cy="288925"/>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34" name="Freeform 33"/>
            <p:cNvSpPr>
              <a:spLocks/>
            </p:cNvSpPr>
            <p:nvPr>
              <p:custDataLst>
                <p:tags r:id="rId28"/>
              </p:custDataLst>
            </p:nvPr>
          </p:nvSpPr>
          <p:spPr bwMode="auto">
            <a:xfrm>
              <a:off x="6446838" y="3097213"/>
              <a:ext cx="152400" cy="169862"/>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34"/>
            <p:cNvSpPr>
              <a:spLocks/>
            </p:cNvSpPr>
            <p:nvPr>
              <p:custDataLst>
                <p:tags r:id="rId29"/>
              </p:custDataLst>
            </p:nvPr>
          </p:nvSpPr>
          <p:spPr bwMode="auto">
            <a:xfrm>
              <a:off x="5908676" y="2101850"/>
              <a:ext cx="125413" cy="57150"/>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 name="Freeform 35"/>
            <p:cNvSpPr>
              <a:spLocks/>
            </p:cNvSpPr>
            <p:nvPr>
              <p:custDataLst>
                <p:tags r:id="rId30"/>
              </p:custDataLst>
            </p:nvPr>
          </p:nvSpPr>
          <p:spPr bwMode="auto">
            <a:xfrm>
              <a:off x="6772275" y="2822575"/>
              <a:ext cx="19050" cy="57150"/>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6"/>
            <p:cNvSpPr>
              <a:spLocks/>
            </p:cNvSpPr>
            <p:nvPr>
              <p:custDataLst>
                <p:tags r:id="rId31"/>
              </p:custDataLst>
            </p:nvPr>
          </p:nvSpPr>
          <p:spPr bwMode="auto">
            <a:xfrm>
              <a:off x="6891339" y="2827338"/>
              <a:ext cx="14287" cy="57150"/>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7"/>
            <p:cNvSpPr>
              <a:spLocks/>
            </p:cNvSpPr>
            <p:nvPr>
              <p:custDataLst>
                <p:tags r:id="rId32"/>
              </p:custDataLst>
            </p:nvPr>
          </p:nvSpPr>
          <p:spPr bwMode="auto">
            <a:xfrm>
              <a:off x="8378825" y="3487738"/>
              <a:ext cx="44450" cy="57150"/>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39" name="Group 38"/>
            <p:cNvGrpSpPr>
              <a:grpSpLocks/>
            </p:cNvGrpSpPr>
            <p:nvPr>
              <p:custDataLst>
                <p:tags r:id="rId33"/>
              </p:custDataLst>
            </p:nvPr>
          </p:nvGrpSpPr>
          <p:grpSpPr bwMode="auto">
            <a:xfrm>
              <a:off x="4230689" y="5295901"/>
              <a:ext cx="65087" cy="55563"/>
              <a:chOff x="1654" y="3671"/>
              <a:chExt cx="49" cy="17"/>
            </a:xfrm>
          </p:grpSpPr>
          <p:sp>
            <p:nvSpPr>
              <p:cNvPr id="550"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51"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0" name="Freeform 41"/>
            <p:cNvSpPr>
              <a:spLocks/>
            </p:cNvSpPr>
            <p:nvPr>
              <p:custDataLst>
                <p:tags r:id="rId34"/>
              </p:custDataLst>
            </p:nvPr>
          </p:nvSpPr>
          <p:spPr bwMode="auto">
            <a:xfrm>
              <a:off x="3878263" y="3090864"/>
              <a:ext cx="31750" cy="58737"/>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42"/>
            <p:cNvSpPr>
              <a:spLocks/>
            </p:cNvSpPr>
            <p:nvPr>
              <p:custDataLst>
                <p:tags r:id="rId35"/>
              </p:custDataLst>
            </p:nvPr>
          </p:nvSpPr>
          <p:spPr bwMode="auto">
            <a:xfrm>
              <a:off x="3933825" y="3097214"/>
              <a:ext cx="1588" cy="58737"/>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2" name="Freeform 43"/>
            <p:cNvSpPr>
              <a:spLocks/>
            </p:cNvSpPr>
            <p:nvPr>
              <p:custDataLst>
                <p:tags r:id="rId36"/>
              </p:custDataLst>
            </p:nvPr>
          </p:nvSpPr>
          <p:spPr bwMode="auto">
            <a:xfrm>
              <a:off x="3946525" y="3098800"/>
              <a:ext cx="6350" cy="58738"/>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44"/>
            <p:cNvSpPr>
              <a:spLocks/>
            </p:cNvSpPr>
            <p:nvPr>
              <p:custDataLst>
                <p:tags r:id="rId37"/>
              </p:custDataLst>
            </p:nvPr>
          </p:nvSpPr>
          <p:spPr bwMode="auto">
            <a:xfrm>
              <a:off x="3960814" y="3089275"/>
              <a:ext cx="7937" cy="57150"/>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45"/>
            <p:cNvSpPr>
              <a:spLocks/>
            </p:cNvSpPr>
            <p:nvPr>
              <p:custDataLst>
                <p:tags r:id="rId38"/>
              </p:custDataLst>
            </p:nvPr>
          </p:nvSpPr>
          <p:spPr bwMode="auto">
            <a:xfrm>
              <a:off x="3940176" y="3081339"/>
              <a:ext cx="11113" cy="58737"/>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 name="Freeform 46"/>
            <p:cNvSpPr>
              <a:spLocks/>
            </p:cNvSpPr>
            <p:nvPr>
              <p:custDataLst>
                <p:tags r:id="rId39"/>
              </p:custDataLst>
            </p:nvPr>
          </p:nvSpPr>
          <p:spPr bwMode="auto">
            <a:xfrm>
              <a:off x="3989389" y="3109914"/>
              <a:ext cx="14287" cy="60325"/>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46" name="Line 47"/>
            <p:cNvSpPr>
              <a:spLocks noChangeShapeType="1"/>
            </p:cNvSpPr>
            <p:nvPr>
              <p:custDataLst>
                <p:tags r:id="rId40"/>
              </p:custDataLst>
            </p:nvPr>
          </p:nvSpPr>
          <p:spPr bwMode="auto">
            <a:xfrm flipH="1" flipV="1">
              <a:off x="3997325" y="3106739"/>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8"/>
            <p:cNvSpPr>
              <a:spLocks noChangeShapeType="1"/>
            </p:cNvSpPr>
            <p:nvPr>
              <p:custDataLst>
                <p:tags r:id="rId41"/>
              </p:custDataLst>
            </p:nvPr>
          </p:nvSpPr>
          <p:spPr bwMode="auto">
            <a:xfrm flipH="1">
              <a:off x="3997325" y="3132138"/>
              <a:ext cx="6350" cy="111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Freeform 49"/>
            <p:cNvSpPr>
              <a:spLocks/>
            </p:cNvSpPr>
            <p:nvPr>
              <p:custDataLst>
                <p:tags r:id="rId42"/>
              </p:custDataLst>
            </p:nvPr>
          </p:nvSpPr>
          <p:spPr bwMode="auto">
            <a:xfrm>
              <a:off x="3997326" y="3127375"/>
              <a:ext cx="11113" cy="58738"/>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50"/>
            <p:cNvSpPr>
              <a:spLocks/>
            </p:cNvSpPr>
            <p:nvPr>
              <p:custDataLst>
                <p:tags r:id="rId43"/>
              </p:custDataLst>
            </p:nvPr>
          </p:nvSpPr>
          <p:spPr bwMode="auto">
            <a:xfrm>
              <a:off x="4003676" y="3155951"/>
              <a:ext cx="17463" cy="55563"/>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51"/>
            <p:cNvSpPr>
              <a:spLocks/>
            </p:cNvSpPr>
            <p:nvPr>
              <p:custDataLst>
                <p:tags r:id="rId44"/>
              </p:custDataLst>
            </p:nvPr>
          </p:nvSpPr>
          <p:spPr bwMode="auto">
            <a:xfrm>
              <a:off x="4010026" y="3203575"/>
              <a:ext cx="15875" cy="57150"/>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52"/>
            <p:cNvSpPr>
              <a:spLocks/>
            </p:cNvSpPr>
            <p:nvPr>
              <p:custDataLst>
                <p:tags r:id="rId45"/>
              </p:custDataLst>
            </p:nvPr>
          </p:nvSpPr>
          <p:spPr bwMode="auto">
            <a:xfrm>
              <a:off x="4019551" y="3228975"/>
              <a:ext cx="3175" cy="57150"/>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2" name="Freeform 53"/>
            <p:cNvSpPr>
              <a:spLocks/>
            </p:cNvSpPr>
            <p:nvPr>
              <p:custDataLst>
                <p:tags r:id="rId46"/>
              </p:custDataLst>
            </p:nvPr>
          </p:nvSpPr>
          <p:spPr bwMode="auto">
            <a:xfrm>
              <a:off x="4041775" y="3259138"/>
              <a:ext cx="1588" cy="5556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 name="Freeform 54"/>
            <p:cNvSpPr>
              <a:spLocks/>
            </p:cNvSpPr>
            <p:nvPr>
              <p:custDataLst>
                <p:tags r:id="rId47"/>
              </p:custDataLst>
            </p:nvPr>
          </p:nvSpPr>
          <p:spPr bwMode="auto">
            <a:xfrm>
              <a:off x="4003676" y="3271839"/>
              <a:ext cx="15875" cy="58737"/>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 name="Freeform 55"/>
            <p:cNvSpPr>
              <a:spLocks/>
            </p:cNvSpPr>
            <p:nvPr>
              <p:custDataLst>
                <p:tags r:id="rId48"/>
              </p:custDataLst>
            </p:nvPr>
          </p:nvSpPr>
          <p:spPr bwMode="auto">
            <a:xfrm>
              <a:off x="3989388" y="3336925"/>
              <a:ext cx="23812" cy="57150"/>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6"/>
            <p:cNvSpPr>
              <a:spLocks/>
            </p:cNvSpPr>
            <p:nvPr>
              <p:custDataLst>
                <p:tags r:id="rId49"/>
              </p:custDataLst>
            </p:nvPr>
          </p:nvSpPr>
          <p:spPr bwMode="auto">
            <a:xfrm>
              <a:off x="4008438" y="3313113"/>
              <a:ext cx="12700" cy="57150"/>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7"/>
            <p:cNvSpPr>
              <a:spLocks/>
            </p:cNvSpPr>
            <p:nvPr>
              <p:custDataLst>
                <p:tags r:id="rId50"/>
              </p:custDataLst>
            </p:nvPr>
          </p:nvSpPr>
          <p:spPr bwMode="auto">
            <a:xfrm>
              <a:off x="3490914" y="2984500"/>
              <a:ext cx="15875" cy="57150"/>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57" name="Group 58"/>
            <p:cNvGrpSpPr>
              <a:grpSpLocks/>
            </p:cNvGrpSpPr>
            <p:nvPr>
              <p:custDataLst>
                <p:tags r:id="rId51"/>
              </p:custDataLst>
            </p:nvPr>
          </p:nvGrpSpPr>
          <p:grpSpPr bwMode="auto">
            <a:xfrm>
              <a:off x="3616326" y="2817813"/>
              <a:ext cx="131763" cy="195262"/>
              <a:chOff x="1199" y="2121"/>
              <a:chExt cx="97" cy="123"/>
            </a:xfrm>
          </p:grpSpPr>
          <p:sp>
            <p:nvSpPr>
              <p:cNvPr id="540"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2"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48"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58" name="Freeform 69"/>
            <p:cNvSpPr>
              <a:spLocks/>
            </p:cNvSpPr>
            <p:nvPr>
              <p:custDataLst>
                <p:tags r:id="rId52"/>
              </p:custDataLst>
            </p:nvPr>
          </p:nvSpPr>
          <p:spPr bwMode="auto">
            <a:xfrm>
              <a:off x="9429750" y="4244975"/>
              <a:ext cx="12700" cy="57150"/>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70"/>
            <p:cNvSpPr>
              <a:spLocks/>
            </p:cNvSpPr>
            <p:nvPr>
              <p:custDataLst>
                <p:tags r:id="rId53"/>
              </p:custDataLst>
            </p:nvPr>
          </p:nvSpPr>
          <p:spPr bwMode="auto">
            <a:xfrm>
              <a:off x="9439276" y="4335464"/>
              <a:ext cx="9525" cy="5873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71"/>
            <p:cNvSpPr>
              <a:spLocks/>
            </p:cNvSpPr>
            <p:nvPr>
              <p:custDataLst>
                <p:tags r:id="rId54"/>
              </p:custDataLst>
            </p:nvPr>
          </p:nvSpPr>
          <p:spPr bwMode="auto">
            <a:xfrm>
              <a:off x="9553575" y="4244976"/>
              <a:ext cx="77788" cy="130175"/>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72"/>
            <p:cNvSpPr>
              <a:spLocks/>
            </p:cNvSpPr>
            <p:nvPr>
              <p:custDataLst>
                <p:tags r:id="rId55"/>
              </p:custDataLst>
            </p:nvPr>
          </p:nvSpPr>
          <p:spPr bwMode="auto">
            <a:xfrm>
              <a:off x="9553575" y="4217988"/>
              <a:ext cx="14288" cy="57150"/>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2" name="Group 73"/>
            <p:cNvGrpSpPr>
              <a:grpSpLocks/>
            </p:cNvGrpSpPr>
            <p:nvPr>
              <p:custDataLst>
                <p:tags r:id="rId56"/>
              </p:custDataLst>
            </p:nvPr>
          </p:nvGrpSpPr>
          <p:grpSpPr bwMode="auto">
            <a:xfrm>
              <a:off x="9244014" y="4738688"/>
              <a:ext cx="458787" cy="404812"/>
              <a:chOff x="5372" y="3323"/>
              <a:chExt cx="341" cy="253"/>
            </a:xfrm>
          </p:grpSpPr>
          <p:sp>
            <p:nvSpPr>
              <p:cNvPr id="537" name="Freeform 74"/>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8" name="Freeform 75"/>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9" name="Freeform 76"/>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3" name="Freeform 77"/>
            <p:cNvSpPr>
              <a:spLocks/>
            </p:cNvSpPr>
            <p:nvPr>
              <p:custDataLst>
                <p:tags r:id="rId57"/>
              </p:custDataLst>
            </p:nvPr>
          </p:nvSpPr>
          <p:spPr bwMode="auto">
            <a:xfrm>
              <a:off x="8886826" y="3395663"/>
              <a:ext cx="9525" cy="57150"/>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64" name="Freeform 78"/>
            <p:cNvSpPr>
              <a:spLocks/>
            </p:cNvSpPr>
            <p:nvPr>
              <p:custDataLst>
                <p:tags r:id="rId58"/>
              </p:custDataLst>
            </p:nvPr>
          </p:nvSpPr>
          <p:spPr bwMode="auto">
            <a:xfrm>
              <a:off x="9613900" y="4297363"/>
              <a:ext cx="14288" cy="57150"/>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9"/>
            <p:cNvSpPr>
              <a:spLocks/>
            </p:cNvSpPr>
            <p:nvPr>
              <p:custDataLst>
                <p:tags r:id="rId59"/>
              </p:custDataLst>
            </p:nvPr>
          </p:nvSpPr>
          <p:spPr bwMode="auto">
            <a:xfrm>
              <a:off x="9636126" y="4306889"/>
              <a:ext cx="17463" cy="5873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80"/>
            <p:cNvSpPr>
              <a:spLocks/>
            </p:cNvSpPr>
            <p:nvPr>
              <p:custDataLst>
                <p:tags r:id="rId60"/>
              </p:custDataLst>
            </p:nvPr>
          </p:nvSpPr>
          <p:spPr bwMode="auto">
            <a:xfrm>
              <a:off x="8950325" y="3384551"/>
              <a:ext cx="1588" cy="5556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81"/>
            <p:cNvSpPr>
              <a:spLocks/>
            </p:cNvSpPr>
            <p:nvPr>
              <p:custDataLst>
                <p:tags r:id="rId61"/>
              </p:custDataLst>
            </p:nvPr>
          </p:nvSpPr>
          <p:spPr bwMode="auto">
            <a:xfrm>
              <a:off x="9009063" y="3328988"/>
              <a:ext cx="6350" cy="57150"/>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68" name="Freeform 82"/>
            <p:cNvSpPr>
              <a:spLocks/>
            </p:cNvSpPr>
            <p:nvPr>
              <p:custDataLst>
                <p:tags r:id="rId62"/>
              </p:custDataLst>
            </p:nvPr>
          </p:nvSpPr>
          <p:spPr bwMode="auto">
            <a:xfrm>
              <a:off x="9121776" y="3217863"/>
              <a:ext cx="4763" cy="57150"/>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9" name="Freeform 83"/>
            <p:cNvSpPr>
              <a:spLocks/>
            </p:cNvSpPr>
            <p:nvPr>
              <p:custDataLst>
                <p:tags r:id="rId63"/>
              </p:custDataLst>
            </p:nvPr>
          </p:nvSpPr>
          <p:spPr bwMode="auto">
            <a:xfrm>
              <a:off x="9274175" y="3916364"/>
              <a:ext cx="26988" cy="5873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84"/>
            <p:cNvSpPr>
              <a:spLocks/>
            </p:cNvSpPr>
            <p:nvPr>
              <p:custDataLst>
                <p:tags r:id="rId64"/>
              </p:custDataLst>
            </p:nvPr>
          </p:nvSpPr>
          <p:spPr bwMode="auto">
            <a:xfrm>
              <a:off x="9337675" y="3930650"/>
              <a:ext cx="12700" cy="57150"/>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85"/>
            <p:cNvSpPr>
              <a:spLocks/>
            </p:cNvSpPr>
            <p:nvPr>
              <p:custDataLst>
                <p:tags r:id="rId65"/>
              </p:custDataLst>
            </p:nvPr>
          </p:nvSpPr>
          <p:spPr bwMode="auto">
            <a:xfrm>
              <a:off x="9194800" y="3706813"/>
              <a:ext cx="25400" cy="5556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6"/>
            <p:cNvSpPr>
              <a:spLocks/>
            </p:cNvSpPr>
            <p:nvPr>
              <p:custDataLst>
                <p:tags r:id="rId66"/>
              </p:custDataLst>
            </p:nvPr>
          </p:nvSpPr>
          <p:spPr bwMode="auto">
            <a:xfrm>
              <a:off x="9137651" y="3681413"/>
              <a:ext cx="11113" cy="57150"/>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7"/>
            <p:cNvSpPr>
              <a:spLocks/>
            </p:cNvSpPr>
            <p:nvPr>
              <p:custDataLst>
                <p:tags r:id="rId67"/>
              </p:custDataLst>
            </p:nvPr>
          </p:nvSpPr>
          <p:spPr bwMode="auto">
            <a:xfrm>
              <a:off x="9337675" y="4013200"/>
              <a:ext cx="31750" cy="57150"/>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8"/>
            <p:cNvSpPr>
              <a:spLocks/>
            </p:cNvSpPr>
            <p:nvPr>
              <p:custDataLst>
                <p:tags r:id="rId68"/>
              </p:custDataLst>
            </p:nvPr>
          </p:nvSpPr>
          <p:spPr bwMode="auto">
            <a:xfrm>
              <a:off x="9293226" y="4002088"/>
              <a:ext cx="22225" cy="57150"/>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Line 89"/>
            <p:cNvSpPr>
              <a:spLocks noChangeShapeType="1"/>
            </p:cNvSpPr>
            <p:nvPr>
              <p:custDataLst>
                <p:tags r:id="rId69"/>
              </p:custDataLst>
            </p:nvPr>
          </p:nvSpPr>
          <p:spPr bwMode="auto">
            <a:xfrm>
              <a:off x="9326564" y="3987800"/>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90"/>
            <p:cNvSpPr>
              <a:spLocks/>
            </p:cNvSpPr>
            <p:nvPr>
              <p:custDataLst>
                <p:tags r:id="rId70"/>
              </p:custDataLst>
            </p:nvPr>
          </p:nvSpPr>
          <p:spPr bwMode="auto">
            <a:xfrm>
              <a:off x="9347200" y="3994150"/>
              <a:ext cx="1588" cy="57150"/>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91"/>
            <p:cNvSpPr>
              <a:spLocks/>
            </p:cNvSpPr>
            <p:nvPr>
              <p:custDataLst>
                <p:tags r:id="rId71"/>
              </p:custDataLst>
            </p:nvPr>
          </p:nvSpPr>
          <p:spPr bwMode="auto">
            <a:xfrm>
              <a:off x="9301164" y="3987800"/>
              <a:ext cx="14287" cy="58738"/>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92"/>
            <p:cNvSpPr>
              <a:spLocks/>
            </p:cNvSpPr>
            <p:nvPr>
              <p:custDataLst>
                <p:tags r:id="rId72"/>
              </p:custDataLst>
            </p:nvPr>
          </p:nvSpPr>
          <p:spPr bwMode="auto">
            <a:xfrm>
              <a:off x="9294813" y="3968751"/>
              <a:ext cx="6350" cy="60325"/>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93"/>
            <p:cNvSpPr>
              <a:spLocks/>
            </p:cNvSpPr>
            <p:nvPr>
              <p:custDataLst>
                <p:tags r:id="rId73"/>
              </p:custDataLst>
            </p:nvPr>
          </p:nvSpPr>
          <p:spPr bwMode="auto">
            <a:xfrm>
              <a:off x="9375775" y="3695700"/>
              <a:ext cx="1588" cy="57150"/>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0" name="Group 94"/>
            <p:cNvGrpSpPr>
              <a:grpSpLocks/>
            </p:cNvGrpSpPr>
            <p:nvPr>
              <p:custDataLst>
                <p:tags r:id="rId74"/>
              </p:custDataLst>
            </p:nvPr>
          </p:nvGrpSpPr>
          <p:grpSpPr bwMode="auto">
            <a:xfrm>
              <a:off x="9250363" y="3367088"/>
              <a:ext cx="163512" cy="114300"/>
              <a:chOff x="5379" y="2466"/>
              <a:chExt cx="122" cy="71"/>
            </a:xfrm>
          </p:grpSpPr>
          <p:sp>
            <p:nvSpPr>
              <p:cNvPr id="528" name="Freeform 95"/>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Freeform 96"/>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30" name="Freeform 97"/>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1" name="Freeform 98"/>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99"/>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00"/>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01"/>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Line 102"/>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6" name="Freeform 103"/>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1" name="Freeform 104"/>
            <p:cNvSpPr>
              <a:spLocks/>
            </p:cNvSpPr>
            <p:nvPr>
              <p:custDataLst>
                <p:tags r:id="rId75"/>
              </p:custDataLst>
            </p:nvPr>
          </p:nvSpPr>
          <p:spPr bwMode="auto">
            <a:xfrm>
              <a:off x="7834313" y="3228975"/>
              <a:ext cx="6350" cy="57150"/>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2" name="Freeform 105"/>
            <p:cNvSpPr>
              <a:spLocks/>
            </p:cNvSpPr>
            <p:nvPr>
              <p:custDataLst>
                <p:tags r:id="rId76"/>
              </p:custDataLst>
            </p:nvPr>
          </p:nvSpPr>
          <p:spPr bwMode="auto">
            <a:xfrm>
              <a:off x="4733926" y="5368925"/>
              <a:ext cx="53975" cy="58738"/>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106"/>
            <p:cNvSpPr>
              <a:spLocks/>
            </p:cNvSpPr>
            <p:nvPr>
              <p:custDataLst>
                <p:tags r:id="rId77"/>
              </p:custDataLst>
            </p:nvPr>
          </p:nvSpPr>
          <p:spPr bwMode="auto">
            <a:xfrm>
              <a:off x="7035801" y="5207001"/>
              <a:ext cx="30163" cy="55563"/>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107"/>
            <p:cNvSpPr>
              <a:spLocks/>
            </p:cNvSpPr>
            <p:nvPr>
              <p:custDataLst>
                <p:tags r:id="rId78"/>
              </p:custDataLst>
            </p:nvPr>
          </p:nvSpPr>
          <p:spPr bwMode="auto">
            <a:xfrm>
              <a:off x="9190039" y="1978025"/>
              <a:ext cx="20637" cy="57150"/>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108"/>
            <p:cNvSpPr>
              <a:spLocks/>
            </p:cNvSpPr>
            <p:nvPr>
              <p:custDataLst>
                <p:tags r:id="rId79"/>
              </p:custDataLst>
            </p:nvPr>
          </p:nvSpPr>
          <p:spPr bwMode="auto">
            <a:xfrm>
              <a:off x="9366251" y="2011363"/>
              <a:ext cx="15875" cy="57150"/>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86" name="Freeform 109"/>
            <p:cNvSpPr>
              <a:spLocks/>
            </p:cNvSpPr>
            <p:nvPr>
              <p:custDataLst>
                <p:tags r:id="rId80"/>
              </p:custDataLst>
            </p:nvPr>
          </p:nvSpPr>
          <p:spPr bwMode="auto">
            <a:xfrm>
              <a:off x="8815388" y="2241550"/>
              <a:ext cx="4762" cy="58738"/>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87" name="Freeform 110"/>
            <p:cNvSpPr>
              <a:spLocks/>
            </p:cNvSpPr>
            <p:nvPr>
              <p:custDataLst>
                <p:tags r:id="rId81"/>
              </p:custDataLst>
            </p:nvPr>
          </p:nvSpPr>
          <p:spPr bwMode="auto">
            <a:xfrm>
              <a:off x="8629650" y="2803525"/>
              <a:ext cx="14288" cy="58738"/>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11"/>
            <p:cNvSpPr>
              <a:spLocks/>
            </p:cNvSpPr>
            <p:nvPr>
              <p:custDataLst>
                <p:tags r:id="rId82"/>
              </p:custDataLst>
            </p:nvPr>
          </p:nvSpPr>
          <p:spPr bwMode="auto">
            <a:xfrm>
              <a:off x="8647114" y="2738438"/>
              <a:ext cx="15875" cy="57150"/>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12"/>
            <p:cNvSpPr>
              <a:spLocks/>
            </p:cNvSpPr>
            <p:nvPr>
              <p:custDataLst>
                <p:tags r:id="rId83"/>
              </p:custDataLst>
            </p:nvPr>
          </p:nvSpPr>
          <p:spPr bwMode="auto">
            <a:xfrm>
              <a:off x="8535989" y="2587626"/>
              <a:ext cx="1587" cy="60325"/>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13"/>
            <p:cNvSpPr>
              <a:spLocks/>
            </p:cNvSpPr>
            <p:nvPr>
              <p:custDataLst>
                <p:tags r:id="rId84"/>
              </p:custDataLst>
            </p:nvPr>
          </p:nvSpPr>
          <p:spPr bwMode="auto">
            <a:xfrm>
              <a:off x="5387976" y="1714500"/>
              <a:ext cx="9525" cy="57150"/>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14"/>
            <p:cNvSpPr>
              <a:spLocks/>
            </p:cNvSpPr>
            <p:nvPr>
              <p:custDataLst>
                <p:tags r:id="rId85"/>
              </p:custDataLst>
            </p:nvPr>
          </p:nvSpPr>
          <p:spPr bwMode="auto">
            <a:xfrm>
              <a:off x="5373689" y="1482725"/>
              <a:ext cx="3175" cy="57150"/>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15"/>
            <p:cNvSpPr>
              <a:spLocks/>
            </p:cNvSpPr>
            <p:nvPr>
              <p:custDataLst>
                <p:tags r:id="rId86"/>
              </p:custDataLst>
            </p:nvPr>
          </p:nvSpPr>
          <p:spPr bwMode="auto">
            <a:xfrm>
              <a:off x="6854825" y="3260726"/>
              <a:ext cx="25400" cy="55563"/>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6"/>
            <p:cNvSpPr>
              <a:spLocks/>
            </p:cNvSpPr>
            <p:nvPr>
              <p:custDataLst>
                <p:tags r:id="rId87"/>
              </p:custDataLst>
            </p:nvPr>
          </p:nvSpPr>
          <p:spPr bwMode="auto">
            <a:xfrm>
              <a:off x="6557963" y="3122614"/>
              <a:ext cx="19050" cy="58737"/>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94" name="Group 117"/>
            <p:cNvGrpSpPr>
              <a:grpSpLocks/>
            </p:cNvGrpSpPr>
            <p:nvPr>
              <p:custDataLst>
                <p:tags r:id="rId88"/>
              </p:custDataLst>
            </p:nvPr>
          </p:nvGrpSpPr>
          <p:grpSpPr bwMode="auto">
            <a:xfrm>
              <a:off x="7329489" y="3309938"/>
              <a:ext cx="46037" cy="374650"/>
              <a:chOff x="3950" y="2430"/>
              <a:chExt cx="36" cy="234"/>
            </a:xfrm>
          </p:grpSpPr>
          <p:sp>
            <p:nvSpPr>
              <p:cNvPr id="497" name="Freeform 118"/>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8" name="Freeform 119"/>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499" name="Freeform 120"/>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0" name="Rectangle 121"/>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1" name="Line 122"/>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 name="Freeform 123"/>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24"/>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Line 125"/>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5" name="Freeform 126"/>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27"/>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Line 128"/>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8" name="Freeform 129"/>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30"/>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31"/>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11" name="Freeform 132"/>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33"/>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34"/>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Freeform 135"/>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5" name="Rectangle 136"/>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6" name="Line 137"/>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7" name="Freeform 138"/>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Freeform 139"/>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9" name="Line 140"/>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0" name="Freeform 141"/>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Freeform 142"/>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2" name="Line 143"/>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 name="Freeform 144"/>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45"/>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46"/>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47"/>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48"/>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95" name="Group 149"/>
            <p:cNvGrpSpPr>
              <a:grpSpLocks/>
            </p:cNvGrpSpPr>
            <p:nvPr>
              <p:custDataLst>
                <p:tags r:id="rId89"/>
              </p:custDataLst>
            </p:nvPr>
          </p:nvGrpSpPr>
          <p:grpSpPr bwMode="auto">
            <a:xfrm>
              <a:off x="9394825" y="3810001"/>
              <a:ext cx="185738" cy="214313"/>
              <a:chOff x="5486" y="2743"/>
              <a:chExt cx="137" cy="132"/>
            </a:xfrm>
          </p:grpSpPr>
          <p:sp>
            <p:nvSpPr>
              <p:cNvPr id="488" name="Freeform 150"/>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Freeform 151"/>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90" name="Freeform 152"/>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Freeform 153"/>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492" name="Freeform 154"/>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155"/>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156"/>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157"/>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158"/>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96" name="Freeform 159"/>
            <p:cNvSpPr>
              <a:spLocks/>
            </p:cNvSpPr>
            <p:nvPr>
              <p:custDataLst>
                <p:tags r:id="rId90"/>
              </p:custDataLst>
            </p:nvPr>
          </p:nvSpPr>
          <p:spPr bwMode="auto">
            <a:xfrm>
              <a:off x="5740401" y="3548063"/>
              <a:ext cx="11113" cy="5556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60"/>
            <p:cNvSpPr>
              <a:spLocks/>
            </p:cNvSpPr>
            <p:nvPr>
              <p:custDataLst>
                <p:tags r:id="rId91"/>
              </p:custDataLst>
            </p:nvPr>
          </p:nvSpPr>
          <p:spPr bwMode="auto">
            <a:xfrm>
              <a:off x="5664200" y="3687763"/>
              <a:ext cx="14288" cy="57150"/>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61"/>
            <p:cNvSpPr>
              <a:spLocks/>
            </p:cNvSpPr>
            <p:nvPr>
              <p:custDataLst>
                <p:tags r:id="rId92"/>
              </p:custDataLst>
            </p:nvPr>
          </p:nvSpPr>
          <p:spPr bwMode="auto">
            <a:xfrm>
              <a:off x="7462838" y="2014539"/>
              <a:ext cx="728662" cy="331787"/>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62"/>
            <p:cNvSpPr>
              <a:spLocks/>
            </p:cNvSpPr>
            <p:nvPr>
              <p:custDataLst>
                <p:tags r:id="rId93"/>
              </p:custDataLst>
            </p:nvPr>
          </p:nvSpPr>
          <p:spPr bwMode="auto">
            <a:xfrm>
              <a:off x="3789363" y="3981451"/>
              <a:ext cx="328612" cy="415925"/>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63"/>
            <p:cNvSpPr>
              <a:spLocks/>
            </p:cNvSpPr>
            <p:nvPr>
              <p:custDataLst>
                <p:tags r:id="rId94"/>
              </p:custDataLst>
            </p:nvPr>
          </p:nvSpPr>
          <p:spPr bwMode="auto">
            <a:xfrm>
              <a:off x="4003676" y="3411538"/>
              <a:ext cx="119063" cy="215900"/>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1" name="Group 164"/>
            <p:cNvGrpSpPr>
              <a:grpSpLocks/>
            </p:cNvGrpSpPr>
            <p:nvPr>
              <p:custDataLst>
                <p:tags r:id="rId95"/>
              </p:custDataLst>
            </p:nvPr>
          </p:nvGrpSpPr>
          <p:grpSpPr bwMode="auto">
            <a:xfrm>
              <a:off x="3717925" y="3246439"/>
              <a:ext cx="323850" cy="401637"/>
              <a:chOff x="1486" y="2412"/>
              <a:chExt cx="244" cy="256"/>
            </a:xfrm>
          </p:grpSpPr>
          <p:sp>
            <p:nvSpPr>
              <p:cNvPr id="484"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5"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6"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7"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2" name="Freeform 169"/>
            <p:cNvSpPr>
              <a:spLocks/>
            </p:cNvSpPr>
            <p:nvPr>
              <p:custDataLst>
                <p:tags r:id="rId96"/>
              </p:custDataLst>
            </p:nvPr>
          </p:nvSpPr>
          <p:spPr bwMode="auto">
            <a:xfrm>
              <a:off x="8739188" y="4786313"/>
              <a:ext cx="31750" cy="11112"/>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70"/>
            <p:cNvSpPr>
              <a:spLocks/>
            </p:cNvSpPr>
            <p:nvPr>
              <p:custDataLst>
                <p:tags r:id="rId97"/>
              </p:custDataLst>
            </p:nvPr>
          </p:nvSpPr>
          <p:spPr bwMode="auto">
            <a:xfrm>
              <a:off x="8855075" y="4919663"/>
              <a:ext cx="1588" cy="4762"/>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Line 171"/>
            <p:cNvSpPr>
              <a:spLocks noChangeShapeType="1"/>
            </p:cNvSpPr>
            <p:nvPr>
              <p:custDataLst>
                <p:tags r:id="rId98"/>
              </p:custDataLst>
            </p:nvPr>
          </p:nvSpPr>
          <p:spPr bwMode="auto">
            <a:xfrm flipV="1">
              <a:off x="8945564" y="4918075"/>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Freeform 172"/>
            <p:cNvSpPr>
              <a:spLocks/>
            </p:cNvSpPr>
            <p:nvPr>
              <p:custDataLst>
                <p:tags r:id="rId99"/>
              </p:custDataLst>
            </p:nvPr>
          </p:nvSpPr>
          <p:spPr bwMode="auto">
            <a:xfrm>
              <a:off x="8945564" y="4918076"/>
              <a:ext cx="3175" cy="15875"/>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06" name="Freeform 173"/>
            <p:cNvSpPr>
              <a:spLocks/>
            </p:cNvSpPr>
            <p:nvPr>
              <p:custDataLst>
                <p:tags r:id="rId100"/>
              </p:custDataLst>
            </p:nvPr>
          </p:nvSpPr>
          <p:spPr bwMode="auto">
            <a:xfrm>
              <a:off x="9244014" y="4387851"/>
              <a:ext cx="22225" cy="28575"/>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07" name="Freeform 174"/>
            <p:cNvSpPr>
              <a:spLocks/>
            </p:cNvSpPr>
            <p:nvPr>
              <p:custDataLst>
                <p:tags r:id="rId101"/>
              </p:custDataLst>
            </p:nvPr>
          </p:nvSpPr>
          <p:spPr bwMode="auto">
            <a:xfrm>
              <a:off x="9250364" y="4314825"/>
              <a:ext cx="26987" cy="39688"/>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08" name="Freeform 175"/>
            <p:cNvSpPr>
              <a:spLocks/>
            </p:cNvSpPr>
            <p:nvPr>
              <p:custDataLst>
                <p:tags r:id="rId102"/>
              </p:custDataLst>
            </p:nvPr>
          </p:nvSpPr>
          <p:spPr bwMode="auto">
            <a:xfrm>
              <a:off x="9226551" y="4291013"/>
              <a:ext cx="17463" cy="30162"/>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6"/>
            <p:cNvSpPr>
              <a:spLocks/>
            </p:cNvSpPr>
            <p:nvPr>
              <p:custDataLst>
                <p:tags r:id="rId103"/>
              </p:custDataLst>
            </p:nvPr>
          </p:nvSpPr>
          <p:spPr bwMode="auto">
            <a:xfrm>
              <a:off x="9145588" y="4168776"/>
              <a:ext cx="68262" cy="138113"/>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7"/>
            <p:cNvSpPr>
              <a:spLocks noChangeShapeType="1"/>
            </p:cNvSpPr>
            <p:nvPr>
              <p:custDataLst>
                <p:tags r:id="rId104"/>
              </p:custDataLst>
            </p:nvPr>
          </p:nvSpPr>
          <p:spPr bwMode="auto">
            <a:xfrm flipH="1" flipV="1">
              <a:off x="9139238" y="4135439"/>
              <a:ext cx="6350" cy="333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8"/>
            <p:cNvSpPr>
              <a:spLocks/>
            </p:cNvSpPr>
            <p:nvPr>
              <p:custDataLst>
                <p:tags r:id="rId105"/>
              </p:custDataLst>
            </p:nvPr>
          </p:nvSpPr>
          <p:spPr bwMode="auto">
            <a:xfrm>
              <a:off x="9139238" y="4119564"/>
              <a:ext cx="6350" cy="15875"/>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Line 179"/>
            <p:cNvSpPr>
              <a:spLocks noChangeShapeType="1"/>
            </p:cNvSpPr>
            <p:nvPr>
              <p:custDataLst>
                <p:tags r:id="rId106"/>
              </p:custDataLst>
            </p:nvPr>
          </p:nvSpPr>
          <p:spPr bwMode="auto">
            <a:xfrm flipV="1">
              <a:off x="9145588" y="4106863"/>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0"/>
            <p:cNvSpPr>
              <a:spLocks/>
            </p:cNvSpPr>
            <p:nvPr>
              <p:custDataLst>
                <p:tags r:id="rId107"/>
              </p:custDataLst>
            </p:nvPr>
          </p:nvSpPr>
          <p:spPr bwMode="auto">
            <a:xfrm>
              <a:off x="9099550" y="4040189"/>
              <a:ext cx="46038" cy="66675"/>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81"/>
            <p:cNvSpPr>
              <a:spLocks/>
            </p:cNvSpPr>
            <p:nvPr>
              <p:custDataLst>
                <p:tags r:id="rId108"/>
              </p:custDataLst>
            </p:nvPr>
          </p:nvSpPr>
          <p:spPr bwMode="auto">
            <a:xfrm>
              <a:off x="9113839" y="3983038"/>
              <a:ext cx="1587" cy="50800"/>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82"/>
            <p:cNvSpPr>
              <a:spLocks/>
            </p:cNvSpPr>
            <p:nvPr>
              <p:custDataLst>
                <p:tags r:id="rId109"/>
              </p:custDataLst>
            </p:nvPr>
          </p:nvSpPr>
          <p:spPr bwMode="auto">
            <a:xfrm>
              <a:off x="9120189" y="3976688"/>
              <a:ext cx="7937" cy="3651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Freeform 183"/>
            <p:cNvSpPr>
              <a:spLocks/>
            </p:cNvSpPr>
            <p:nvPr>
              <p:custDataLst>
                <p:tags r:id="rId110"/>
              </p:custDataLst>
            </p:nvPr>
          </p:nvSpPr>
          <p:spPr bwMode="auto">
            <a:xfrm>
              <a:off x="9136064" y="3957639"/>
              <a:ext cx="1587" cy="22225"/>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17" name="Line 184"/>
            <p:cNvSpPr>
              <a:spLocks noChangeShapeType="1"/>
            </p:cNvSpPr>
            <p:nvPr>
              <p:custDataLst>
                <p:tags r:id="rId111"/>
              </p:custDataLst>
            </p:nvPr>
          </p:nvSpPr>
          <p:spPr bwMode="auto">
            <a:xfrm flipV="1">
              <a:off x="9136064" y="3976689"/>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5"/>
            <p:cNvSpPr>
              <a:spLocks/>
            </p:cNvSpPr>
            <p:nvPr>
              <p:custDataLst>
                <p:tags r:id="rId112"/>
              </p:custDataLst>
            </p:nvPr>
          </p:nvSpPr>
          <p:spPr bwMode="auto">
            <a:xfrm>
              <a:off x="9120189" y="3960814"/>
              <a:ext cx="1587" cy="15875"/>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9" name="Freeform 186"/>
            <p:cNvSpPr>
              <a:spLocks/>
            </p:cNvSpPr>
            <p:nvPr>
              <p:custDataLst>
                <p:tags r:id="rId113"/>
              </p:custDataLst>
            </p:nvPr>
          </p:nvSpPr>
          <p:spPr bwMode="auto">
            <a:xfrm>
              <a:off x="8840789" y="4949826"/>
              <a:ext cx="96837" cy="87313"/>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0" name="Freeform 187"/>
            <p:cNvSpPr>
              <a:spLocks/>
            </p:cNvSpPr>
            <p:nvPr>
              <p:custDataLst>
                <p:tags r:id="rId114"/>
              </p:custDataLst>
            </p:nvPr>
          </p:nvSpPr>
          <p:spPr bwMode="auto">
            <a:xfrm>
              <a:off x="8978901" y="4168776"/>
              <a:ext cx="3175" cy="1746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8"/>
            <p:cNvSpPr>
              <a:spLocks/>
            </p:cNvSpPr>
            <p:nvPr>
              <p:custDataLst>
                <p:tags r:id="rId115"/>
              </p:custDataLst>
            </p:nvPr>
          </p:nvSpPr>
          <p:spPr bwMode="auto">
            <a:xfrm>
              <a:off x="8912226" y="4090989"/>
              <a:ext cx="15875" cy="15875"/>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9"/>
            <p:cNvSpPr>
              <a:spLocks/>
            </p:cNvSpPr>
            <p:nvPr>
              <p:custDataLst>
                <p:tags r:id="rId116"/>
              </p:custDataLst>
            </p:nvPr>
          </p:nvSpPr>
          <p:spPr bwMode="auto">
            <a:xfrm>
              <a:off x="8928101" y="4003676"/>
              <a:ext cx="3175" cy="9525"/>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Freeform 190"/>
            <p:cNvSpPr>
              <a:spLocks/>
            </p:cNvSpPr>
            <p:nvPr>
              <p:custDataLst>
                <p:tags r:id="rId117"/>
              </p:custDataLst>
            </p:nvPr>
          </p:nvSpPr>
          <p:spPr bwMode="auto">
            <a:xfrm>
              <a:off x="8767763" y="4006851"/>
              <a:ext cx="36512" cy="22225"/>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24" name="Freeform 191"/>
            <p:cNvSpPr>
              <a:spLocks/>
            </p:cNvSpPr>
            <p:nvPr>
              <p:custDataLst>
                <p:tags r:id="rId118"/>
              </p:custDataLst>
            </p:nvPr>
          </p:nvSpPr>
          <p:spPr bwMode="auto">
            <a:xfrm>
              <a:off x="9012239" y="4470400"/>
              <a:ext cx="1587" cy="14288"/>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92"/>
            <p:cNvSpPr>
              <a:spLocks/>
            </p:cNvSpPr>
            <p:nvPr>
              <p:custDataLst>
                <p:tags r:id="rId119"/>
              </p:custDataLst>
            </p:nvPr>
          </p:nvSpPr>
          <p:spPr bwMode="auto">
            <a:xfrm>
              <a:off x="8248651" y="3976688"/>
              <a:ext cx="1019175" cy="908050"/>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6" name="Freeform 193"/>
            <p:cNvSpPr>
              <a:spLocks/>
            </p:cNvSpPr>
            <p:nvPr>
              <p:custDataLst>
                <p:tags r:id="rId120"/>
              </p:custDataLst>
            </p:nvPr>
          </p:nvSpPr>
          <p:spPr bwMode="auto">
            <a:xfrm>
              <a:off x="2735264" y="2643189"/>
              <a:ext cx="668337" cy="5810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Freeform 194"/>
            <p:cNvSpPr>
              <a:spLocks/>
            </p:cNvSpPr>
            <p:nvPr>
              <p:custDataLst>
                <p:tags r:id="rId121"/>
              </p:custDataLst>
            </p:nvPr>
          </p:nvSpPr>
          <p:spPr bwMode="auto">
            <a:xfrm>
              <a:off x="4010025" y="4283076"/>
              <a:ext cx="211138" cy="265113"/>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Freeform 195"/>
            <p:cNvSpPr>
              <a:spLocks/>
            </p:cNvSpPr>
            <p:nvPr>
              <p:custDataLst>
                <p:tags r:id="rId122"/>
              </p:custDataLst>
            </p:nvPr>
          </p:nvSpPr>
          <p:spPr bwMode="auto">
            <a:xfrm>
              <a:off x="4179889" y="3487739"/>
              <a:ext cx="73025" cy="10953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Freeform 196"/>
            <p:cNvSpPr>
              <a:spLocks/>
            </p:cNvSpPr>
            <p:nvPr>
              <p:custDataLst>
                <p:tags r:id="rId123"/>
              </p:custDataLst>
            </p:nvPr>
          </p:nvSpPr>
          <p:spPr bwMode="auto">
            <a:xfrm>
              <a:off x="3694113" y="3046414"/>
              <a:ext cx="69850" cy="58737"/>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7"/>
            <p:cNvSpPr>
              <a:spLocks/>
            </p:cNvSpPr>
            <p:nvPr>
              <p:custDataLst>
                <p:tags r:id="rId124"/>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8"/>
            <p:cNvSpPr>
              <a:spLocks/>
            </p:cNvSpPr>
            <p:nvPr>
              <p:custDataLst>
                <p:tags r:id="rId125"/>
              </p:custDataLst>
            </p:nvPr>
          </p:nvSpPr>
          <p:spPr bwMode="auto">
            <a:xfrm>
              <a:off x="4025901" y="5380039"/>
              <a:ext cx="34925" cy="58737"/>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2" name="Freeform 199"/>
            <p:cNvSpPr>
              <a:spLocks/>
            </p:cNvSpPr>
            <p:nvPr>
              <p:custDataLst>
                <p:tags r:id="rId126"/>
              </p:custDataLst>
            </p:nvPr>
          </p:nvSpPr>
          <p:spPr bwMode="auto">
            <a:xfrm>
              <a:off x="4025901" y="5359401"/>
              <a:ext cx="22225" cy="60325"/>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3" name="Freeform 200"/>
            <p:cNvSpPr>
              <a:spLocks/>
            </p:cNvSpPr>
            <p:nvPr>
              <p:custDataLst>
                <p:tags r:id="rId127"/>
              </p:custDataLst>
            </p:nvPr>
          </p:nvSpPr>
          <p:spPr bwMode="auto">
            <a:xfrm>
              <a:off x="3995738" y="5353051"/>
              <a:ext cx="25400" cy="60325"/>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34" name="Freeform 201"/>
            <p:cNvSpPr>
              <a:spLocks/>
            </p:cNvSpPr>
            <p:nvPr>
              <p:custDataLst>
                <p:tags r:id="rId128"/>
              </p:custDataLst>
            </p:nvPr>
          </p:nvSpPr>
          <p:spPr bwMode="auto">
            <a:xfrm>
              <a:off x="3970339" y="5343525"/>
              <a:ext cx="28575" cy="58738"/>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35" name="Freeform 202"/>
            <p:cNvSpPr>
              <a:spLocks/>
            </p:cNvSpPr>
            <p:nvPr>
              <p:custDataLst>
                <p:tags r:id="rId129"/>
              </p:custDataLst>
            </p:nvPr>
          </p:nvSpPr>
          <p:spPr bwMode="auto">
            <a:xfrm>
              <a:off x="3946525" y="5330825"/>
              <a:ext cx="33338" cy="57150"/>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203"/>
            <p:cNvSpPr>
              <a:spLocks/>
            </p:cNvSpPr>
            <p:nvPr>
              <p:custDataLst>
                <p:tags r:id="rId130"/>
              </p:custDataLst>
            </p:nvPr>
          </p:nvSpPr>
          <p:spPr bwMode="auto">
            <a:xfrm>
              <a:off x="3940176" y="5311775"/>
              <a:ext cx="30163" cy="57150"/>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204"/>
            <p:cNvSpPr>
              <a:spLocks/>
            </p:cNvSpPr>
            <p:nvPr>
              <p:custDataLst>
                <p:tags r:id="rId131"/>
              </p:custDataLst>
            </p:nvPr>
          </p:nvSpPr>
          <p:spPr bwMode="auto">
            <a:xfrm>
              <a:off x="3840163" y="5002214"/>
              <a:ext cx="25400" cy="60325"/>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205"/>
            <p:cNvSpPr>
              <a:spLocks/>
            </p:cNvSpPr>
            <p:nvPr>
              <p:custDataLst>
                <p:tags r:id="rId132"/>
              </p:custDataLst>
            </p:nvPr>
          </p:nvSpPr>
          <p:spPr bwMode="auto">
            <a:xfrm>
              <a:off x="3870326" y="5097464"/>
              <a:ext cx="17463" cy="5397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6"/>
            <p:cNvSpPr>
              <a:spLocks/>
            </p:cNvSpPr>
            <p:nvPr>
              <p:custDataLst>
                <p:tags r:id="rId133"/>
              </p:custDataLst>
            </p:nvPr>
          </p:nvSpPr>
          <p:spPr bwMode="auto">
            <a:xfrm>
              <a:off x="3875089" y="5119689"/>
              <a:ext cx="7937" cy="58737"/>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7"/>
            <p:cNvSpPr>
              <a:spLocks/>
            </p:cNvSpPr>
            <p:nvPr>
              <p:custDataLst>
                <p:tags r:id="rId134"/>
              </p:custDataLst>
            </p:nvPr>
          </p:nvSpPr>
          <p:spPr bwMode="auto">
            <a:xfrm>
              <a:off x="3889376" y="5181601"/>
              <a:ext cx="17463" cy="60325"/>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8"/>
            <p:cNvSpPr>
              <a:spLocks/>
            </p:cNvSpPr>
            <p:nvPr>
              <p:custDataLst>
                <p:tags r:id="rId135"/>
              </p:custDataLst>
            </p:nvPr>
          </p:nvSpPr>
          <p:spPr bwMode="auto">
            <a:xfrm>
              <a:off x="3876675" y="5194300"/>
              <a:ext cx="26988" cy="58738"/>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9"/>
            <p:cNvSpPr>
              <a:spLocks/>
            </p:cNvSpPr>
            <p:nvPr>
              <p:custDataLst>
                <p:tags r:id="rId136"/>
              </p:custDataLst>
            </p:nvPr>
          </p:nvSpPr>
          <p:spPr bwMode="auto">
            <a:xfrm>
              <a:off x="3906838" y="5227639"/>
              <a:ext cx="11112" cy="58737"/>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10"/>
            <p:cNvSpPr>
              <a:spLocks/>
            </p:cNvSpPr>
            <p:nvPr>
              <p:custDataLst>
                <p:tags r:id="rId137"/>
              </p:custDataLst>
            </p:nvPr>
          </p:nvSpPr>
          <p:spPr bwMode="auto">
            <a:xfrm>
              <a:off x="3903664" y="5260976"/>
              <a:ext cx="20637" cy="55563"/>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11"/>
            <p:cNvSpPr>
              <a:spLocks/>
            </p:cNvSpPr>
            <p:nvPr>
              <p:custDataLst>
                <p:tags r:id="rId138"/>
              </p:custDataLst>
            </p:nvPr>
          </p:nvSpPr>
          <p:spPr bwMode="auto">
            <a:xfrm>
              <a:off x="3927476" y="5275263"/>
              <a:ext cx="17463" cy="57150"/>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12"/>
            <p:cNvSpPr>
              <a:spLocks/>
            </p:cNvSpPr>
            <p:nvPr>
              <p:custDataLst>
                <p:tags r:id="rId139"/>
              </p:custDataLst>
            </p:nvPr>
          </p:nvSpPr>
          <p:spPr bwMode="auto">
            <a:xfrm>
              <a:off x="3929063" y="5303838"/>
              <a:ext cx="6350" cy="57150"/>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13"/>
            <p:cNvSpPr>
              <a:spLocks/>
            </p:cNvSpPr>
            <p:nvPr>
              <p:custDataLst>
                <p:tags r:id="rId140"/>
              </p:custDataLst>
            </p:nvPr>
          </p:nvSpPr>
          <p:spPr bwMode="auto">
            <a:xfrm>
              <a:off x="4003676" y="5373688"/>
              <a:ext cx="34925" cy="57150"/>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14"/>
            <p:cNvSpPr>
              <a:spLocks/>
            </p:cNvSpPr>
            <p:nvPr>
              <p:custDataLst>
                <p:tags r:id="rId141"/>
              </p:custDataLst>
            </p:nvPr>
          </p:nvSpPr>
          <p:spPr bwMode="auto">
            <a:xfrm>
              <a:off x="4041776" y="5314951"/>
              <a:ext cx="123825" cy="100013"/>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15"/>
            <p:cNvSpPr>
              <a:spLocks/>
            </p:cNvSpPr>
            <p:nvPr>
              <p:custDataLst>
                <p:tags r:id="rId142"/>
              </p:custDataLst>
            </p:nvPr>
          </p:nvSpPr>
          <p:spPr bwMode="auto">
            <a:xfrm>
              <a:off x="3594100" y="3081339"/>
              <a:ext cx="52388" cy="58737"/>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6"/>
            <p:cNvSpPr>
              <a:spLocks/>
            </p:cNvSpPr>
            <p:nvPr>
              <p:custDataLst>
                <p:tags r:id="rId143"/>
              </p:custDataLst>
            </p:nvPr>
          </p:nvSpPr>
          <p:spPr bwMode="auto">
            <a:xfrm>
              <a:off x="3451226" y="2943225"/>
              <a:ext cx="250825" cy="109538"/>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7"/>
            <p:cNvSpPr>
              <a:spLocks/>
            </p:cNvSpPr>
            <p:nvPr>
              <p:custDataLst>
                <p:tags r:id="rId144"/>
              </p:custDataLst>
            </p:nvPr>
          </p:nvSpPr>
          <p:spPr bwMode="auto">
            <a:xfrm>
              <a:off x="3756025" y="3046413"/>
              <a:ext cx="88900" cy="69850"/>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8"/>
            <p:cNvSpPr>
              <a:spLocks/>
            </p:cNvSpPr>
            <p:nvPr>
              <p:custDataLst>
                <p:tags r:id="rId145"/>
              </p:custDataLst>
            </p:nvPr>
          </p:nvSpPr>
          <p:spPr bwMode="auto">
            <a:xfrm>
              <a:off x="3324225" y="3106739"/>
              <a:ext cx="33338" cy="8413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219"/>
            <p:cNvSpPr>
              <a:spLocks/>
            </p:cNvSpPr>
            <p:nvPr>
              <p:custDataLst>
                <p:tags r:id="rId146"/>
              </p:custDataLst>
            </p:nvPr>
          </p:nvSpPr>
          <p:spPr bwMode="auto">
            <a:xfrm>
              <a:off x="3244851" y="3106738"/>
              <a:ext cx="93663" cy="146050"/>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220"/>
            <p:cNvSpPr>
              <a:spLocks/>
            </p:cNvSpPr>
            <p:nvPr>
              <p:custDataLst>
                <p:tags r:id="rId147"/>
              </p:custDataLst>
            </p:nvPr>
          </p:nvSpPr>
          <p:spPr bwMode="auto">
            <a:xfrm>
              <a:off x="3292475" y="3217863"/>
              <a:ext cx="71438" cy="57150"/>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221"/>
            <p:cNvSpPr>
              <a:spLocks/>
            </p:cNvSpPr>
            <p:nvPr>
              <p:custDataLst>
                <p:tags r:id="rId148"/>
              </p:custDataLst>
            </p:nvPr>
          </p:nvSpPr>
          <p:spPr bwMode="auto">
            <a:xfrm>
              <a:off x="3324226" y="3179763"/>
              <a:ext cx="142875" cy="8731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Freeform 222"/>
            <p:cNvSpPr>
              <a:spLocks/>
            </p:cNvSpPr>
            <p:nvPr>
              <p:custDataLst>
                <p:tags r:id="rId149"/>
              </p:custDataLst>
            </p:nvPr>
          </p:nvSpPr>
          <p:spPr bwMode="auto">
            <a:xfrm>
              <a:off x="3341688" y="3209925"/>
              <a:ext cx="125412" cy="122238"/>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Freeform 223"/>
            <p:cNvSpPr>
              <a:spLocks/>
            </p:cNvSpPr>
            <p:nvPr>
              <p:custDataLst>
                <p:tags r:id="rId150"/>
              </p:custDataLst>
            </p:nvPr>
          </p:nvSpPr>
          <p:spPr bwMode="auto">
            <a:xfrm>
              <a:off x="3392489" y="3322638"/>
              <a:ext cx="84137" cy="100012"/>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Freeform 224"/>
            <p:cNvSpPr>
              <a:spLocks/>
            </p:cNvSpPr>
            <p:nvPr>
              <p:custDataLst>
                <p:tags r:id="rId151"/>
              </p:custDataLst>
            </p:nvPr>
          </p:nvSpPr>
          <p:spPr bwMode="auto">
            <a:xfrm>
              <a:off x="3473451" y="3376614"/>
              <a:ext cx="142875" cy="79375"/>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25"/>
            <p:cNvSpPr>
              <a:spLocks/>
            </p:cNvSpPr>
            <p:nvPr>
              <p:custDataLst>
                <p:tags r:id="rId152"/>
              </p:custDataLst>
            </p:nvPr>
          </p:nvSpPr>
          <p:spPr bwMode="auto">
            <a:xfrm>
              <a:off x="4154488" y="4630739"/>
              <a:ext cx="133350" cy="155575"/>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6"/>
            <p:cNvSpPr>
              <a:spLocks/>
            </p:cNvSpPr>
            <p:nvPr>
              <p:custDataLst>
                <p:tags r:id="rId153"/>
              </p:custDataLst>
            </p:nvPr>
          </p:nvSpPr>
          <p:spPr bwMode="auto">
            <a:xfrm>
              <a:off x="5700714" y="12477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7"/>
            <p:cNvSpPr>
              <a:spLocks/>
            </p:cNvSpPr>
            <p:nvPr>
              <p:custDataLst>
                <p:tags r:id="rId154"/>
              </p:custDataLst>
            </p:nvPr>
          </p:nvSpPr>
          <p:spPr bwMode="auto">
            <a:xfrm>
              <a:off x="5627688" y="1477963"/>
              <a:ext cx="449262" cy="36195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1" name="Freeform 228"/>
            <p:cNvSpPr>
              <a:spLocks/>
            </p:cNvSpPr>
            <p:nvPr>
              <p:custDataLst>
                <p:tags r:id="rId155"/>
              </p:custDataLst>
            </p:nvPr>
          </p:nvSpPr>
          <p:spPr bwMode="auto">
            <a:xfrm>
              <a:off x="5967413" y="2319339"/>
              <a:ext cx="49212" cy="90487"/>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2" name="Freeform 229"/>
            <p:cNvSpPr>
              <a:spLocks/>
            </p:cNvSpPr>
            <p:nvPr>
              <p:custDataLst>
                <p:tags r:id="rId156"/>
              </p:custDataLst>
            </p:nvPr>
          </p:nvSpPr>
          <p:spPr bwMode="auto">
            <a:xfrm>
              <a:off x="5675314" y="2159000"/>
              <a:ext cx="84137" cy="58738"/>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30"/>
            <p:cNvSpPr>
              <a:spLocks/>
            </p:cNvSpPr>
            <p:nvPr>
              <p:custDataLst>
                <p:tags r:id="rId157"/>
              </p:custDataLst>
            </p:nvPr>
          </p:nvSpPr>
          <p:spPr bwMode="auto">
            <a:xfrm>
              <a:off x="5613400" y="1978026"/>
              <a:ext cx="84138" cy="7302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4" name="Freeform 231"/>
            <p:cNvSpPr>
              <a:spLocks/>
            </p:cNvSpPr>
            <p:nvPr>
              <p:custDataLst>
                <p:tags r:id="rId158"/>
              </p:custDataLst>
            </p:nvPr>
          </p:nvSpPr>
          <p:spPr bwMode="auto">
            <a:xfrm>
              <a:off x="5594350" y="2041525"/>
              <a:ext cx="84138" cy="57150"/>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32"/>
            <p:cNvSpPr>
              <a:spLocks/>
            </p:cNvSpPr>
            <p:nvPr>
              <p:custDataLst>
                <p:tags r:id="rId159"/>
              </p:custDataLst>
            </p:nvPr>
          </p:nvSpPr>
          <p:spPr bwMode="auto">
            <a:xfrm>
              <a:off x="6354764" y="2595563"/>
              <a:ext cx="33337" cy="131762"/>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66" name="Freeform 233"/>
            <p:cNvSpPr>
              <a:spLocks/>
            </p:cNvSpPr>
            <p:nvPr>
              <p:custDataLst>
                <p:tags r:id="rId160"/>
              </p:custDataLst>
            </p:nvPr>
          </p:nvSpPr>
          <p:spPr bwMode="auto">
            <a:xfrm>
              <a:off x="6303963" y="2647951"/>
              <a:ext cx="69850" cy="130175"/>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67" name="Freeform 234"/>
            <p:cNvSpPr>
              <a:spLocks/>
            </p:cNvSpPr>
            <p:nvPr>
              <p:custDataLst>
                <p:tags r:id="rId161"/>
              </p:custDataLst>
            </p:nvPr>
          </p:nvSpPr>
          <p:spPr bwMode="auto">
            <a:xfrm>
              <a:off x="5305425" y="1901826"/>
              <a:ext cx="96838" cy="14446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8" name="Freeform 235"/>
            <p:cNvSpPr>
              <a:spLocks/>
            </p:cNvSpPr>
            <p:nvPr>
              <p:custDataLst>
                <p:tags r:id="rId162"/>
              </p:custDataLst>
            </p:nvPr>
          </p:nvSpPr>
          <p:spPr bwMode="auto">
            <a:xfrm>
              <a:off x="5118100" y="2813051"/>
              <a:ext cx="306388" cy="390525"/>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69" name="Freeform 236"/>
            <p:cNvSpPr>
              <a:spLocks/>
            </p:cNvSpPr>
            <p:nvPr>
              <p:custDataLst>
                <p:tags r:id="rId163"/>
              </p:custDataLst>
            </p:nvPr>
          </p:nvSpPr>
          <p:spPr bwMode="auto">
            <a:xfrm>
              <a:off x="5233989" y="2873376"/>
              <a:ext cx="414337" cy="468313"/>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0" name="Freeform 237"/>
            <p:cNvSpPr>
              <a:spLocks/>
            </p:cNvSpPr>
            <p:nvPr>
              <p:custDataLst>
                <p:tags r:id="rId164"/>
              </p:custDataLst>
            </p:nvPr>
          </p:nvSpPr>
          <p:spPr bwMode="auto">
            <a:xfrm>
              <a:off x="5332413" y="2479675"/>
              <a:ext cx="493712" cy="57943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1" name="Freeform 238"/>
            <p:cNvSpPr>
              <a:spLocks/>
            </p:cNvSpPr>
            <p:nvPr>
              <p:custDataLst>
                <p:tags r:id="rId165"/>
              </p:custDataLst>
            </p:nvPr>
          </p:nvSpPr>
          <p:spPr bwMode="auto">
            <a:xfrm>
              <a:off x="5768976" y="2614613"/>
              <a:ext cx="384175" cy="43656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9"/>
            <p:cNvSpPr>
              <a:spLocks/>
            </p:cNvSpPr>
            <p:nvPr>
              <p:custDataLst>
                <p:tags r:id="rId166"/>
              </p:custDataLst>
            </p:nvPr>
          </p:nvSpPr>
          <p:spPr bwMode="auto">
            <a:xfrm>
              <a:off x="5721351" y="2479675"/>
              <a:ext cx="93663" cy="236538"/>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40"/>
            <p:cNvSpPr>
              <a:spLocks/>
            </p:cNvSpPr>
            <p:nvPr>
              <p:custDataLst>
                <p:tags r:id="rId167"/>
              </p:custDataLst>
            </p:nvPr>
          </p:nvSpPr>
          <p:spPr bwMode="auto">
            <a:xfrm>
              <a:off x="5103814" y="2790825"/>
              <a:ext cx="231775" cy="215900"/>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74" name="Freeform 241"/>
            <p:cNvSpPr>
              <a:spLocks/>
            </p:cNvSpPr>
            <p:nvPr>
              <p:custDataLst>
                <p:tags r:id="rId168"/>
              </p:custDataLst>
            </p:nvPr>
          </p:nvSpPr>
          <p:spPr bwMode="auto">
            <a:xfrm>
              <a:off x="5072063" y="1598613"/>
              <a:ext cx="190500" cy="93662"/>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42"/>
            <p:cNvSpPr>
              <a:spLocks/>
            </p:cNvSpPr>
            <p:nvPr>
              <p:custDataLst>
                <p:tags r:id="rId169"/>
              </p:custDataLst>
            </p:nvPr>
          </p:nvSpPr>
          <p:spPr bwMode="auto">
            <a:xfrm>
              <a:off x="5864225" y="1862138"/>
              <a:ext cx="14288" cy="57150"/>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6" name="Freeform 243"/>
            <p:cNvSpPr>
              <a:spLocks/>
            </p:cNvSpPr>
            <p:nvPr>
              <p:custDataLst>
                <p:tags r:id="rId170"/>
              </p:custDataLst>
            </p:nvPr>
          </p:nvSpPr>
          <p:spPr bwMode="auto">
            <a:xfrm>
              <a:off x="5751513" y="1525589"/>
              <a:ext cx="234950" cy="395287"/>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7" name="Freeform 244"/>
            <p:cNvSpPr>
              <a:spLocks/>
            </p:cNvSpPr>
            <p:nvPr>
              <p:custDataLst>
                <p:tags r:id="rId171"/>
              </p:custDataLst>
            </p:nvPr>
          </p:nvSpPr>
          <p:spPr bwMode="auto">
            <a:xfrm>
              <a:off x="5889625" y="1839913"/>
              <a:ext cx="26988" cy="57150"/>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8" name="Freeform 245"/>
            <p:cNvSpPr>
              <a:spLocks/>
            </p:cNvSpPr>
            <p:nvPr>
              <p:custDataLst>
                <p:tags r:id="rId172"/>
              </p:custDataLst>
            </p:nvPr>
          </p:nvSpPr>
          <p:spPr bwMode="auto">
            <a:xfrm>
              <a:off x="5334001" y="2001838"/>
              <a:ext cx="28575" cy="57150"/>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9" name="Freeform 246"/>
            <p:cNvSpPr>
              <a:spLocks/>
            </p:cNvSpPr>
            <p:nvPr>
              <p:custDataLst>
                <p:tags r:id="rId173"/>
              </p:custDataLst>
            </p:nvPr>
          </p:nvSpPr>
          <p:spPr bwMode="auto">
            <a:xfrm>
              <a:off x="6286500" y="2530475"/>
              <a:ext cx="50800" cy="57150"/>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7"/>
            <p:cNvSpPr>
              <a:spLocks/>
            </p:cNvSpPr>
            <p:nvPr>
              <p:custDataLst>
                <p:tags r:id="rId174"/>
              </p:custDataLst>
            </p:nvPr>
          </p:nvSpPr>
          <p:spPr bwMode="auto">
            <a:xfrm>
              <a:off x="5894389" y="3322639"/>
              <a:ext cx="325437" cy="244475"/>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8"/>
            <p:cNvSpPr>
              <a:spLocks/>
            </p:cNvSpPr>
            <p:nvPr>
              <p:custDataLst>
                <p:tags r:id="rId175"/>
              </p:custDataLst>
            </p:nvPr>
          </p:nvSpPr>
          <p:spPr bwMode="auto">
            <a:xfrm>
              <a:off x="5830888" y="3490913"/>
              <a:ext cx="500062" cy="552450"/>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2" name="Freeform 249"/>
            <p:cNvSpPr>
              <a:spLocks/>
            </p:cNvSpPr>
            <p:nvPr>
              <p:custDataLst>
                <p:tags r:id="rId176"/>
              </p:custDataLst>
            </p:nvPr>
          </p:nvSpPr>
          <p:spPr bwMode="auto">
            <a:xfrm>
              <a:off x="5767388" y="3590926"/>
              <a:ext cx="55562" cy="55563"/>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3" name="Freeform 250"/>
            <p:cNvSpPr>
              <a:spLocks/>
            </p:cNvSpPr>
            <p:nvPr>
              <p:custDataLst>
                <p:tags r:id="rId177"/>
              </p:custDataLst>
            </p:nvPr>
          </p:nvSpPr>
          <p:spPr bwMode="auto">
            <a:xfrm>
              <a:off x="5749925" y="3590926"/>
              <a:ext cx="152400" cy="201613"/>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84" name="Freeform 251"/>
            <p:cNvSpPr>
              <a:spLocks/>
            </p:cNvSpPr>
            <p:nvPr>
              <p:custDataLst>
                <p:tags r:id="rId178"/>
              </p:custDataLst>
            </p:nvPr>
          </p:nvSpPr>
          <p:spPr bwMode="auto">
            <a:xfrm>
              <a:off x="6283325" y="3995738"/>
              <a:ext cx="260350" cy="520700"/>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85" name="Freeform 252"/>
            <p:cNvSpPr>
              <a:spLocks/>
            </p:cNvSpPr>
            <p:nvPr>
              <p:custDataLst>
                <p:tags r:id="rId179"/>
              </p:custDataLst>
            </p:nvPr>
          </p:nvSpPr>
          <p:spPr bwMode="auto">
            <a:xfrm>
              <a:off x="6018214" y="4235450"/>
              <a:ext cx="238125" cy="287338"/>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53"/>
            <p:cNvSpPr>
              <a:spLocks/>
            </p:cNvSpPr>
            <p:nvPr>
              <p:custDataLst>
                <p:tags r:id="rId180"/>
              </p:custDataLst>
            </p:nvPr>
          </p:nvSpPr>
          <p:spPr bwMode="auto">
            <a:xfrm>
              <a:off x="6591300" y="4037014"/>
              <a:ext cx="196850" cy="43497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54"/>
            <p:cNvSpPr>
              <a:spLocks/>
            </p:cNvSpPr>
            <p:nvPr>
              <p:custDataLst>
                <p:tags r:id="rId181"/>
              </p:custDataLst>
            </p:nvPr>
          </p:nvSpPr>
          <p:spPr bwMode="auto">
            <a:xfrm>
              <a:off x="6267451" y="3735389"/>
              <a:ext cx="36513" cy="66675"/>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55"/>
            <p:cNvSpPr>
              <a:spLocks/>
            </p:cNvSpPr>
            <p:nvPr>
              <p:custDataLst>
                <p:tags r:id="rId182"/>
              </p:custDataLst>
            </p:nvPr>
          </p:nvSpPr>
          <p:spPr bwMode="auto">
            <a:xfrm>
              <a:off x="6256338" y="3695701"/>
              <a:ext cx="55562" cy="60325"/>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6"/>
            <p:cNvSpPr>
              <a:spLocks/>
            </p:cNvSpPr>
            <p:nvPr>
              <p:custDataLst>
                <p:tags r:id="rId183"/>
              </p:custDataLst>
            </p:nvPr>
          </p:nvSpPr>
          <p:spPr bwMode="auto">
            <a:xfrm>
              <a:off x="6565900" y="2395539"/>
              <a:ext cx="503238" cy="473075"/>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7"/>
            <p:cNvSpPr>
              <a:spLocks/>
            </p:cNvSpPr>
            <p:nvPr>
              <p:custDataLst>
                <p:tags r:id="rId184"/>
              </p:custDataLst>
            </p:nvPr>
          </p:nvSpPr>
          <p:spPr bwMode="auto">
            <a:xfrm>
              <a:off x="6589713" y="3052763"/>
              <a:ext cx="247650" cy="228600"/>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8"/>
            <p:cNvSpPr>
              <a:spLocks/>
            </p:cNvSpPr>
            <p:nvPr>
              <p:custDataLst>
                <p:tags r:id="rId185"/>
              </p:custDataLst>
            </p:nvPr>
          </p:nvSpPr>
          <p:spPr bwMode="auto">
            <a:xfrm>
              <a:off x="6784975" y="2827338"/>
              <a:ext cx="120650" cy="120650"/>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2" name="Freeform 259"/>
            <p:cNvSpPr>
              <a:spLocks/>
            </p:cNvSpPr>
            <p:nvPr>
              <p:custDataLst>
                <p:tags r:id="rId186"/>
              </p:custDataLst>
            </p:nvPr>
          </p:nvSpPr>
          <p:spPr bwMode="auto">
            <a:xfrm>
              <a:off x="6472238" y="2479676"/>
              <a:ext cx="222250" cy="263525"/>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60"/>
            <p:cNvSpPr>
              <a:spLocks/>
            </p:cNvSpPr>
            <p:nvPr>
              <p:custDataLst>
                <p:tags r:id="rId187"/>
              </p:custDataLst>
            </p:nvPr>
          </p:nvSpPr>
          <p:spPr bwMode="auto">
            <a:xfrm>
              <a:off x="6972300" y="2439988"/>
              <a:ext cx="331788" cy="2905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61"/>
            <p:cNvSpPr>
              <a:spLocks/>
            </p:cNvSpPr>
            <p:nvPr>
              <p:custDataLst>
                <p:tags r:id="rId188"/>
              </p:custDataLst>
            </p:nvPr>
          </p:nvSpPr>
          <p:spPr bwMode="auto">
            <a:xfrm>
              <a:off x="7004051" y="2489201"/>
              <a:ext cx="365125" cy="423863"/>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62"/>
            <p:cNvSpPr>
              <a:spLocks/>
            </p:cNvSpPr>
            <p:nvPr>
              <p:custDataLst>
                <p:tags r:id="rId189"/>
              </p:custDataLst>
            </p:nvPr>
          </p:nvSpPr>
          <p:spPr bwMode="auto">
            <a:xfrm>
              <a:off x="7794626" y="2757489"/>
              <a:ext cx="220663" cy="585787"/>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6" name="Freeform 263"/>
            <p:cNvSpPr>
              <a:spLocks/>
            </p:cNvSpPr>
            <p:nvPr>
              <p:custDataLst>
                <p:tags r:id="rId190"/>
              </p:custDataLst>
            </p:nvPr>
          </p:nvSpPr>
          <p:spPr bwMode="auto">
            <a:xfrm>
              <a:off x="5118101" y="3267075"/>
              <a:ext cx="80963" cy="58738"/>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64"/>
            <p:cNvSpPr>
              <a:spLocks/>
            </p:cNvSpPr>
            <p:nvPr>
              <p:custDataLst>
                <p:tags r:id="rId191"/>
              </p:custDataLst>
            </p:nvPr>
          </p:nvSpPr>
          <p:spPr bwMode="auto">
            <a:xfrm>
              <a:off x="5202238" y="3349626"/>
              <a:ext cx="74612" cy="100013"/>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98" name="Freeform 265"/>
            <p:cNvSpPr>
              <a:spLocks/>
            </p:cNvSpPr>
            <p:nvPr>
              <p:custDataLst>
                <p:tags r:id="rId192"/>
              </p:custDataLst>
            </p:nvPr>
          </p:nvSpPr>
          <p:spPr bwMode="auto">
            <a:xfrm>
              <a:off x="5245101" y="3400426"/>
              <a:ext cx="104775" cy="131763"/>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6"/>
            <p:cNvSpPr>
              <a:spLocks/>
            </p:cNvSpPr>
            <p:nvPr>
              <p:custDataLst>
                <p:tags r:id="rId193"/>
              </p:custDataLst>
            </p:nvPr>
          </p:nvSpPr>
          <p:spPr bwMode="auto">
            <a:xfrm>
              <a:off x="5459414" y="3319463"/>
              <a:ext cx="104775" cy="201612"/>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7"/>
            <p:cNvSpPr>
              <a:spLocks/>
            </p:cNvSpPr>
            <p:nvPr>
              <p:custDataLst>
                <p:tags r:id="rId194"/>
              </p:custDataLst>
            </p:nvPr>
          </p:nvSpPr>
          <p:spPr bwMode="auto">
            <a:xfrm>
              <a:off x="5111751" y="3235325"/>
              <a:ext cx="87313" cy="58738"/>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8"/>
            <p:cNvSpPr>
              <a:spLocks/>
            </p:cNvSpPr>
            <p:nvPr>
              <p:custDataLst>
                <p:tags r:id="rId195"/>
              </p:custDataLst>
            </p:nvPr>
          </p:nvSpPr>
          <p:spPr bwMode="auto">
            <a:xfrm>
              <a:off x="5537201" y="3313114"/>
              <a:ext cx="42863" cy="155575"/>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2" name="Freeform 269"/>
            <p:cNvSpPr>
              <a:spLocks/>
            </p:cNvSpPr>
            <p:nvPr>
              <p:custDataLst>
                <p:tags r:id="rId196"/>
              </p:custDataLst>
            </p:nvPr>
          </p:nvSpPr>
          <p:spPr bwMode="auto">
            <a:xfrm>
              <a:off x="5562600" y="3275013"/>
              <a:ext cx="76200" cy="188912"/>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70"/>
            <p:cNvSpPr>
              <a:spLocks/>
            </p:cNvSpPr>
            <p:nvPr>
              <p:custDataLst>
                <p:tags r:id="rId197"/>
              </p:custDataLst>
            </p:nvPr>
          </p:nvSpPr>
          <p:spPr bwMode="auto">
            <a:xfrm>
              <a:off x="6291263" y="4479926"/>
              <a:ext cx="25400" cy="60325"/>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71"/>
            <p:cNvSpPr>
              <a:spLocks/>
            </p:cNvSpPr>
            <p:nvPr>
              <p:custDataLst>
                <p:tags r:id="rId198"/>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72"/>
            <p:cNvSpPr>
              <a:spLocks/>
            </p:cNvSpPr>
            <p:nvPr>
              <p:custDataLst>
                <p:tags r:id="rId199"/>
              </p:custDataLst>
            </p:nvPr>
          </p:nvSpPr>
          <p:spPr bwMode="auto">
            <a:xfrm>
              <a:off x="8404225" y="2290763"/>
              <a:ext cx="120650" cy="171450"/>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73"/>
            <p:cNvSpPr>
              <a:spLocks/>
            </p:cNvSpPr>
            <p:nvPr>
              <p:custDataLst>
                <p:tags r:id="rId200"/>
              </p:custDataLst>
            </p:nvPr>
          </p:nvSpPr>
          <p:spPr bwMode="auto">
            <a:xfrm>
              <a:off x="7475539" y="2705101"/>
              <a:ext cx="206375" cy="123825"/>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74"/>
            <p:cNvSpPr>
              <a:spLocks/>
            </p:cNvSpPr>
            <p:nvPr>
              <p:custDataLst>
                <p:tags r:id="rId201"/>
              </p:custDataLst>
            </p:nvPr>
          </p:nvSpPr>
          <p:spPr bwMode="auto">
            <a:xfrm>
              <a:off x="7691439" y="2760664"/>
              <a:ext cx="73025" cy="65087"/>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75"/>
            <p:cNvSpPr>
              <a:spLocks/>
            </p:cNvSpPr>
            <p:nvPr>
              <p:custDataLst>
                <p:tags r:id="rId202"/>
              </p:custDataLst>
            </p:nvPr>
          </p:nvSpPr>
          <p:spPr bwMode="auto">
            <a:xfrm>
              <a:off x="7681913" y="2832100"/>
              <a:ext cx="133350" cy="166688"/>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6"/>
            <p:cNvSpPr>
              <a:spLocks/>
            </p:cNvSpPr>
            <p:nvPr>
              <p:custDataLst>
                <p:tags r:id="rId203"/>
              </p:custDataLst>
            </p:nvPr>
          </p:nvSpPr>
          <p:spPr bwMode="auto">
            <a:xfrm>
              <a:off x="7999413" y="2947989"/>
              <a:ext cx="201612" cy="26987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7"/>
            <p:cNvSpPr>
              <a:spLocks/>
            </p:cNvSpPr>
            <p:nvPr>
              <p:custDataLst>
                <p:tags r:id="rId204"/>
              </p:custDataLst>
            </p:nvPr>
          </p:nvSpPr>
          <p:spPr bwMode="auto">
            <a:xfrm>
              <a:off x="8081963" y="3198814"/>
              <a:ext cx="133350" cy="130175"/>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8"/>
            <p:cNvSpPr>
              <a:spLocks/>
            </p:cNvSpPr>
            <p:nvPr>
              <p:custDataLst>
                <p:tags r:id="rId205"/>
              </p:custDataLst>
            </p:nvPr>
          </p:nvSpPr>
          <p:spPr bwMode="auto">
            <a:xfrm>
              <a:off x="8483601" y="2435226"/>
              <a:ext cx="85725" cy="130175"/>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9"/>
            <p:cNvSpPr>
              <a:spLocks/>
            </p:cNvSpPr>
            <p:nvPr>
              <p:custDataLst>
                <p:tags r:id="rId206"/>
              </p:custDataLst>
            </p:nvPr>
          </p:nvSpPr>
          <p:spPr bwMode="auto">
            <a:xfrm>
              <a:off x="9051926" y="3732213"/>
              <a:ext cx="231775" cy="25400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80"/>
            <p:cNvSpPr>
              <a:spLocks/>
            </p:cNvSpPr>
            <p:nvPr>
              <p:custDataLst>
                <p:tags r:id="rId207"/>
              </p:custDataLst>
            </p:nvPr>
          </p:nvSpPr>
          <p:spPr bwMode="auto">
            <a:xfrm>
              <a:off x="9244013" y="3716339"/>
              <a:ext cx="106362" cy="12858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81"/>
            <p:cNvSpPr>
              <a:spLocks/>
            </p:cNvSpPr>
            <p:nvPr>
              <p:custDataLst>
                <p:tags r:id="rId208"/>
              </p:custDataLst>
            </p:nvPr>
          </p:nvSpPr>
          <p:spPr bwMode="auto">
            <a:xfrm>
              <a:off x="7519988" y="3349626"/>
              <a:ext cx="63500" cy="119063"/>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5" name="Group 282"/>
            <p:cNvGrpSpPr>
              <a:grpSpLocks/>
            </p:cNvGrpSpPr>
            <p:nvPr>
              <p:custDataLst>
                <p:tags r:id="rId209"/>
              </p:custDataLst>
            </p:nvPr>
          </p:nvGrpSpPr>
          <p:grpSpPr bwMode="auto">
            <a:xfrm>
              <a:off x="8459788" y="3060700"/>
              <a:ext cx="233362" cy="439738"/>
              <a:chOff x="5062" y="2295"/>
              <a:chExt cx="177" cy="279"/>
            </a:xfrm>
          </p:grpSpPr>
          <p:sp>
            <p:nvSpPr>
              <p:cNvPr id="460" name="Freeform 283"/>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Freeform 284"/>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62" name="Freeform 285"/>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286"/>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287"/>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Freeform 288"/>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6" name="Freeform 289"/>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290"/>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291"/>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292"/>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293"/>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71" name="Freeform 294"/>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72" name="Freeform 295"/>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73" name="Freeform 296"/>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74" name="Freeform 297"/>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Line 298"/>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 name="Freeform 299"/>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Line 300"/>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 name="Freeform 301"/>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302"/>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303"/>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304"/>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305"/>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Line 306"/>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07"/>
            <p:cNvSpPr>
              <a:spLocks/>
            </p:cNvSpPr>
            <p:nvPr>
              <p:custDataLst>
                <p:tags r:id="rId210"/>
              </p:custDataLst>
            </p:nvPr>
          </p:nvSpPr>
          <p:spPr bwMode="auto">
            <a:xfrm>
              <a:off x="8804275" y="3879851"/>
              <a:ext cx="14288" cy="5556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7" name="Freeform 308"/>
            <p:cNvSpPr>
              <a:spLocks/>
            </p:cNvSpPr>
            <p:nvPr>
              <p:custDataLst>
                <p:tags r:id="rId211"/>
              </p:custDataLst>
            </p:nvPr>
          </p:nvSpPr>
          <p:spPr bwMode="auto">
            <a:xfrm>
              <a:off x="8880476" y="3819525"/>
              <a:ext cx="22225" cy="58738"/>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8" name="Freeform 309"/>
            <p:cNvSpPr>
              <a:spLocks/>
            </p:cNvSpPr>
            <p:nvPr>
              <p:custDataLst>
                <p:tags r:id="rId212"/>
              </p:custDataLst>
            </p:nvPr>
          </p:nvSpPr>
          <p:spPr bwMode="auto">
            <a:xfrm>
              <a:off x="8928101" y="3698875"/>
              <a:ext cx="23813" cy="57150"/>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9" name="Freeform 310"/>
            <p:cNvSpPr>
              <a:spLocks/>
            </p:cNvSpPr>
            <p:nvPr>
              <p:custDataLst>
                <p:tags r:id="rId213"/>
              </p:custDataLst>
            </p:nvPr>
          </p:nvSpPr>
          <p:spPr bwMode="auto">
            <a:xfrm>
              <a:off x="8912225" y="3668713"/>
              <a:ext cx="25400" cy="57150"/>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0" name="Freeform 311"/>
            <p:cNvSpPr>
              <a:spLocks/>
            </p:cNvSpPr>
            <p:nvPr>
              <p:custDataLst>
                <p:tags r:id="rId214"/>
              </p:custDataLst>
            </p:nvPr>
          </p:nvSpPr>
          <p:spPr bwMode="auto">
            <a:xfrm>
              <a:off x="8737600" y="3565525"/>
              <a:ext cx="7938" cy="57150"/>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1" name="Freeform 312"/>
            <p:cNvSpPr>
              <a:spLocks/>
            </p:cNvSpPr>
            <p:nvPr>
              <p:custDataLst>
                <p:tags r:id="rId215"/>
              </p:custDataLst>
            </p:nvPr>
          </p:nvSpPr>
          <p:spPr bwMode="auto">
            <a:xfrm>
              <a:off x="8664576" y="3700464"/>
              <a:ext cx="30163" cy="5873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2" name="Freeform 313"/>
            <p:cNvSpPr>
              <a:spLocks/>
            </p:cNvSpPr>
            <p:nvPr>
              <p:custDataLst>
                <p:tags r:id="rId216"/>
              </p:custDataLst>
            </p:nvPr>
          </p:nvSpPr>
          <p:spPr bwMode="auto">
            <a:xfrm>
              <a:off x="8672513" y="3886201"/>
              <a:ext cx="19050" cy="5556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14"/>
            <p:cNvSpPr>
              <a:spLocks/>
            </p:cNvSpPr>
            <p:nvPr>
              <p:custDataLst>
                <p:tags r:id="rId217"/>
              </p:custDataLst>
            </p:nvPr>
          </p:nvSpPr>
          <p:spPr bwMode="auto">
            <a:xfrm>
              <a:off x="8785226" y="3705225"/>
              <a:ext cx="11113" cy="57150"/>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15"/>
            <p:cNvSpPr>
              <a:spLocks/>
            </p:cNvSpPr>
            <p:nvPr>
              <p:custDataLst>
                <p:tags r:id="rId218"/>
              </p:custDataLst>
            </p:nvPr>
          </p:nvSpPr>
          <p:spPr bwMode="auto">
            <a:xfrm>
              <a:off x="8645525" y="3700464"/>
              <a:ext cx="19050" cy="5873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6"/>
            <p:cNvSpPr>
              <a:spLocks/>
            </p:cNvSpPr>
            <p:nvPr>
              <p:custDataLst>
                <p:tags r:id="rId219"/>
              </p:custDataLst>
            </p:nvPr>
          </p:nvSpPr>
          <p:spPr bwMode="auto">
            <a:xfrm>
              <a:off x="8689976" y="3748088"/>
              <a:ext cx="30163" cy="57150"/>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7"/>
            <p:cNvSpPr>
              <a:spLocks/>
            </p:cNvSpPr>
            <p:nvPr>
              <p:custDataLst>
                <p:tags r:id="rId220"/>
              </p:custDataLst>
            </p:nvPr>
          </p:nvSpPr>
          <p:spPr bwMode="auto">
            <a:xfrm>
              <a:off x="8491539" y="3951289"/>
              <a:ext cx="46037" cy="5873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8"/>
            <p:cNvSpPr>
              <a:spLocks/>
            </p:cNvSpPr>
            <p:nvPr>
              <p:custDataLst>
                <p:tags r:id="rId221"/>
              </p:custDataLst>
            </p:nvPr>
          </p:nvSpPr>
          <p:spPr bwMode="auto">
            <a:xfrm>
              <a:off x="8589964" y="3989389"/>
              <a:ext cx="14287" cy="5873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9"/>
            <p:cNvSpPr>
              <a:spLocks/>
            </p:cNvSpPr>
            <p:nvPr>
              <p:custDataLst>
                <p:tags r:id="rId222"/>
              </p:custDataLst>
            </p:nvPr>
          </p:nvSpPr>
          <p:spPr bwMode="auto">
            <a:xfrm>
              <a:off x="8423276" y="3921126"/>
              <a:ext cx="36513" cy="5556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20"/>
            <p:cNvSpPr>
              <a:spLocks/>
            </p:cNvSpPr>
            <p:nvPr>
              <p:custDataLst>
                <p:tags r:id="rId223"/>
              </p:custDataLst>
            </p:nvPr>
          </p:nvSpPr>
          <p:spPr bwMode="auto">
            <a:xfrm>
              <a:off x="8467725" y="3906838"/>
              <a:ext cx="39688" cy="5556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21"/>
            <p:cNvSpPr>
              <a:spLocks/>
            </p:cNvSpPr>
            <p:nvPr>
              <p:custDataLst>
                <p:tags r:id="rId224"/>
              </p:custDataLst>
            </p:nvPr>
          </p:nvSpPr>
          <p:spPr bwMode="auto">
            <a:xfrm>
              <a:off x="8520113" y="3916364"/>
              <a:ext cx="36512" cy="5873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22"/>
            <p:cNvSpPr>
              <a:spLocks/>
            </p:cNvSpPr>
            <p:nvPr>
              <p:custDataLst>
                <p:tags r:id="rId225"/>
              </p:custDataLst>
            </p:nvPr>
          </p:nvSpPr>
          <p:spPr bwMode="auto">
            <a:xfrm>
              <a:off x="8572500" y="3921126"/>
              <a:ext cx="25400" cy="5556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23"/>
            <p:cNvSpPr>
              <a:spLocks/>
            </p:cNvSpPr>
            <p:nvPr>
              <p:custDataLst>
                <p:tags r:id="rId226"/>
              </p:custDataLst>
            </p:nvPr>
          </p:nvSpPr>
          <p:spPr bwMode="auto">
            <a:xfrm>
              <a:off x="8645525" y="3913188"/>
              <a:ext cx="1588" cy="5556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24"/>
            <p:cNvSpPr>
              <a:spLocks/>
            </p:cNvSpPr>
            <p:nvPr>
              <p:custDataLst>
                <p:tags r:id="rId227"/>
              </p:custDataLst>
            </p:nvPr>
          </p:nvSpPr>
          <p:spPr bwMode="auto">
            <a:xfrm>
              <a:off x="8220075" y="3727450"/>
              <a:ext cx="20638" cy="58738"/>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25"/>
            <p:cNvSpPr>
              <a:spLocks/>
            </p:cNvSpPr>
            <p:nvPr>
              <p:custDataLst>
                <p:tags r:id="rId228"/>
              </p:custDataLst>
            </p:nvPr>
          </p:nvSpPr>
          <p:spPr bwMode="auto">
            <a:xfrm>
              <a:off x="8166101" y="3700464"/>
              <a:ext cx="30163" cy="5873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6"/>
            <p:cNvSpPr>
              <a:spLocks/>
            </p:cNvSpPr>
            <p:nvPr>
              <p:custDataLst>
                <p:tags r:id="rId229"/>
              </p:custDataLst>
            </p:nvPr>
          </p:nvSpPr>
          <p:spPr bwMode="auto">
            <a:xfrm>
              <a:off x="8001000" y="3684588"/>
              <a:ext cx="7938" cy="57150"/>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Line 327" descr="Horizontal dunkel"/>
            <p:cNvSpPr>
              <a:spLocks noChangeShapeType="1"/>
            </p:cNvSpPr>
            <p:nvPr>
              <p:custDataLst>
                <p:tags r:id="rId230"/>
              </p:custDataLst>
            </p:nvPr>
          </p:nvSpPr>
          <p:spPr bwMode="auto">
            <a:xfrm>
              <a:off x="8026401" y="3721100"/>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8"/>
            <p:cNvSpPr>
              <a:spLocks/>
            </p:cNvSpPr>
            <p:nvPr>
              <p:custDataLst>
                <p:tags r:id="rId231"/>
              </p:custDataLst>
            </p:nvPr>
          </p:nvSpPr>
          <p:spPr bwMode="auto">
            <a:xfrm>
              <a:off x="8023225" y="3721100"/>
              <a:ext cx="7938" cy="57150"/>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9"/>
            <p:cNvSpPr>
              <a:spLocks/>
            </p:cNvSpPr>
            <p:nvPr>
              <p:custDataLst>
                <p:tags r:id="rId232"/>
              </p:custDataLst>
            </p:nvPr>
          </p:nvSpPr>
          <p:spPr bwMode="auto">
            <a:xfrm>
              <a:off x="7924801" y="3565525"/>
              <a:ext cx="22225" cy="57150"/>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30"/>
            <p:cNvSpPr>
              <a:spLocks/>
            </p:cNvSpPr>
            <p:nvPr>
              <p:custDataLst>
                <p:tags r:id="rId233"/>
              </p:custDataLst>
            </p:nvPr>
          </p:nvSpPr>
          <p:spPr bwMode="auto">
            <a:xfrm>
              <a:off x="8453438" y="3929063"/>
              <a:ext cx="11112" cy="57150"/>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31"/>
            <p:cNvSpPr>
              <a:spLocks/>
            </p:cNvSpPr>
            <p:nvPr>
              <p:custDataLst>
                <p:tags r:id="rId234"/>
              </p:custDataLst>
            </p:nvPr>
          </p:nvSpPr>
          <p:spPr bwMode="auto">
            <a:xfrm>
              <a:off x="8969376" y="3886201"/>
              <a:ext cx="28575" cy="5556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32"/>
            <p:cNvSpPr>
              <a:spLocks/>
            </p:cNvSpPr>
            <p:nvPr>
              <p:custDataLst>
                <p:tags r:id="rId235"/>
              </p:custDataLst>
            </p:nvPr>
          </p:nvSpPr>
          <p:spPr bwMode="auto">
            <a:xfrm>
              <a:off x="7907339" y="3468688"/>
              <a:ext cx="274637" cy="368300"/>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Freeform 333"/>
            <p:cNvSpPr>
              <a:spLocks/>
            </p:cNvSpPr>
            <p:nvPr>
              <p:custDataLst>
                <p:tags r:id="rId236"/>
              </p:custDataLst>
            </p:nvPr>
          </p:nvSpPr>
          <p:spPr bwMode="auto">
            <a:xfrm>
              <a:off x="8248650" y="3517901"/>
              <a:ext cx="254000" cy="257175"/>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34"/>
            <p:cNvSpPr>
              <a:spLocks/>
            </p:cNvSpPr>
            <p:nvPr>
              <p:custDataLst>
                <p:tags r:id="rId237"/>
              </p:custDataLst>
            </p:nvPr>
          </p:nvSpPr>
          <p:spPr bwMode="auto">
            <a:xfrm>
              <a:off x="8604251" y="3924300"/>
              <a:ext cx="92075" cy="57150"/>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35"/>
            <p:cNvSpPr>
              <a:spLocks/>
            </p:cNvSpPr>
            <p:nvPr>
              <p:custDataLst>
                <p:tags r:id="rId238"/>
              </p:custDataLst>
            </p:nvPr>
          </p:nvSpPr>
          <p:spPr bwMode="auto">
            <a:xfrm>
              <a:off x="8720138" y="3590925"/>
              <a:ext cx="42862" cy="88900"/>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6"/>
            <p:cNvSpPr>
              <a:spLocks/>
            </p:cNvSpPr>
            <p:nvPr>
              <p:custDataLst>
                <p:tags r:id="rId239"/>
              </p:custDataLst>
            </p:nvPr>
          </p:nvSpPr>
          <p:spPr bwMode="auto">
            <a:xfrm>
              <a:off x="8732839" y="3735388"/>
              <a:ext cx="71437" cy="5556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7"/>
            <p:cNvSpPr>
              <a:spLocks/>
            </p:cNvSpPr>
            <p:nvPr>
              <p:custDataLst>
                <p:tags r:id="rId240"/>
              </p:custDataLst>
            </p:nvPr>
          </p:nvSpPr>
          <p:spPr bwMode="auto">
            <a:xfrm>
              <a:off x="8809039" y="3659188"/>
              <a:ext cx="85725" cy="63500"/>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8"/>
            <p:cNvSpPr>
              <a:spLocks/>
            </p:cNvSpPr>
            <p:nvPr>
              <p:custDataLst>
                <p:tags r:id="rId241"/>
              </p:custDataLst>
            </p:nvPr>
          </p:nvSpPr>
          <p:spPr bwMode="auto">
            <a:xfrm>
              <a:off x="8497889" y="3597275"/>
              <a:ext cx="166687" cy="230188"/>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9"/>
            <p:cNvSpPr>
              <a:spLocks/>
            </p:cNvSpPr>
            <p:nvPr>
              <p:custDataLst>
                <p:tags r:id="rId242"/>
              </p:custDataLst>
            </p:nvPr>
          </p:nvSpPr>
          <p:spPr bwMode="auto">
            <a:xfrm>
              <a:off x="8162926" y="3838575"/>
              <a:ext cx="250825" cy="95250"/>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40"/>
            <p:cNvSpPr>
              <a:spLocks/>
            </p:cNvSpPr>
            <p:nvPr>
              <p:custDataLst>
                <p:tags r:id="rId243"/>
              </p:custDataLst>
            </p:nvPr>
          </p:nvSpPr>
          <p:spPr bwMode="auto">
            <a:xfrm>
              <a:off x="8843963" y="3695701"/>
              <a:ext cx="214312" cy="25241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41"/>
            <p:cNvSpPr>
              <a:spLocks/>
            </p:cNvSpPr>
            <p:nvPr>
              <p:custDataLst>
                <p:tags r:id="rId244"/>
              </p:custDataLst>
            </p:nvPr>
          </p:nvSpPr>
          <p:spPr bwMode="auto">
            <a:xfrm>
              <a:off x="7375526" y="2527301"/>
              <a:ext cx="53975" cy="60325"/>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1" name="Freeform 342"/>
            <p:cNvSpPr>
              <a:spLocks/>
            </p:cNvSpPr>
            <p:nvPr>
              <p:custDataLst>
                <p:tags r:id="rId245"/>
              </p:custDataLst>
            </p:nvPr>
          </p:nvSpPr>
          <p:spPr bwMode="auto">
            <a:xfrm>
              <a:off x="5832476" y="1931988"/>
              <a:ext cx="220663" cy="177800"/>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43"/>
            <p:cNvSpPr>
              <a:spLocks/>
            </p:cNvSpPr>
            <p:nvPr>
              <p:custDataLst>
                <p:tags r:id="rId246"/>
              </p:custDataLst>
            </p:nvPr>
          </p:nvSpPr>
          <p:spPr bwMode="auto">
            <a:xfrm>
              <a:off x="5895975" y="2136775"/>
              <a:ext cx="146050" cy="7143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44"/>
            <p:cNvSpPr>
              <a:spLocks/>
            </p:cNvSpPr>
            <p:nvPr>
              <p:custDataLst>
                <p:tags r:id="rId247"/>
              </p:custDataLst>
            </p:nvPr>
          </p:nvSpPr>
          <p:spPr bwMode="auto">
            <a:xfrm>
              <a:off x="5995989" y="1792289"/>
              <a:ext cx="111125" cy="65087"/>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45"/>
            <p:cNvSpPr>
              <a:spLocks/>
            </p:cNvSpPr>
            <p:nvPr>
              <p:custDataLst>
                <p:tags r:id="rId248"/>
              </p:custDataLst>
            </p:nvPr>
          </p:nvSpPr>
          <p:spPr bwMode="auto">
            <a:xfrm>
              <a:off x="6008689" y="2139951"/>
              <a:ext cx="179387" cy="142875"/>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6"/>
            <p:cNvSpPr>
              <a:spLocks/>
            </p:cNvSpPr>
            <p:nvPr>
              <p:custDataLst>
                <p:tags r:id="rId249"/>
              </p:custDataLst>
            </p:nvPr>
          </p:nvSpPr>
          <p:spPr bwMode="auto">
            <a:xfrm>
              <a:off x="4008439" y="3178176"/>
              <a:ext cx="14287" cy="55563"/>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56" name="Freeform 347"/>
            <p:cNvSpPr>
              <a:spLocks/>
            </p:cNvSpPr>
            <p:nvPr>
              <p:custDataLst>
                <p:tags r:id="rId250"/>
              </p:custDataLst>
            </p:nvPr>
          </p:nvSpPr>
          <p:spPr bwMode="auto">
            <a:xfrm>
              <a:off x="6113464" y="2132014"/>
              <a:ext cx="85725" cy="79375"/>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8"/>
            <p:cNvSpPr>
              <a:spLocks/>
            </p:cNvSpPr>
            <p:nvPr>
              <p:custDataLst>
                <p:tags r:id="rId251"/>
              </p:custDataLst>
            </p:nvPr>
          </p:nvSpPr>
          <p:spPr bwMode="auto">
            <a:xfrm>
              <a:off x="6030913" y="2014538"/>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8" name="Freeform 349"/>
            <p:cNvSpPr>
              <a:spLocks/>
            </p:cNvSpPr>
            <p:nvPr>
              <p:custDataLst>
                <p:tags r:id="rId252"/>
              </p:custDataLst>
            </p:nvPr>
          </p:nvSpPr>
          <p:spPr bwMode="auto">
            <a:xfrm>
              <a:off x="6542089" y="2357438"/>
              <a:ext cx="47625" cy="63500"/>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59" name="Freeform 350"/>
            <p:cNvSpPr>
              <a:spLocks/>
            </p:cNvSpPr>
            <p:nvPr>
              <p:custDataLst>
                <p:tags r:id="rId253"/>
              </p:custDataLst>
            </p:nvPr>
          </p:nvSpPr>
          <p:spPr bwMode="auto">
            <a:xfrm>
              <a:off x="7085013" y="2371725"/>
              <a:ext cx="207962" cy="122238"/>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0" name="Freeform 351"/>
            <p:cNvSpPr>
              <a:spLocks/>
            </p:cNvSpPr>
            <p:nvPr>
              <p:custDataLst>
                <p:tags r:id="rId254"/>
              </p:custDataLst>
            </p:nvPr>
          </p:nvSpPr>
          <p:spPr bwMode="auto">
            <a:xfrm>
              <a:off x="7134226" y="2300288"/>
              <a:ext cx="225425" cy="125412"/>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1" name="Freeform 352"/>
            <p:cNvSpPr>
              <a:spLocks/>
            </p:cNvSpPr>
            <p:nvPr>
              <p:custDataLst>
                <p:tags r:id="rId255"/>
              </p:custDataLst>
            </p:nvPr>
          </p:nvSpPr>
          <p:spPr bwMode="auto">
            <a:xfrm>
              <a:off x="6740525" y="2316163"/>
              <a:ext cx="342900" cy="227012"/>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53"/>
            <p:cNvSpPr>
              <a:spLocks/>
            </p:cNvSpPr>
            <p:nvPr>
              <p:custDataLst>
                <p:tags r:id="rId256"/>
              </p:custDataLst>
            </p:nvPr>
          </p:nvSpPr>
          <p:spPr bwMode="auto">
            <a:xfrm>
              <a:off x="5949950" y="2203451"/>
              <a:ext cx="107950" cy="149225"/>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3" name="Freeform 354"/>
            <p:cNvSpPr>
              <a:spLocks/>
            </p:cNvSpPr>
            <p:nvPr>
              <p:custDataLst>
                <p:tags r:id="rId257"/>
              </p:custDataLst>
            </p:nvPr>
          </p:nvSpPr>
          <p:spPr bwMode="auto">
            <a:xfrm>
              <a:off x="5997576" y="2311401"/>
              <a:ext cx="68263" cy="60325"/>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4" name="Freeform 355"/>
            <p:cNvSpPr>
              <a:spLocks/>
            </p:cNvSpPr>
            <p:nvPr>
              <p:custDataLst>
                <p:tags r:id="rId258"/>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6"/>
            <p:cNvSpPr>
              <a:spLocks/>
            </p:cNvSpPr>
            <p:nvPr>
              <p:custDataLst>
                <p:tags r:id="rId259"/>
              </p:custDataLst>
            </p:nvPr>
          </p:nvSpPr>
          <p:spPr bwMode="auto">
            <a:xfrm>
              <a:off x="6565901" y="3275013"/>
              <a:ext cx="244475" cy="431800"/>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7"/>
            <p:cNvSpPr>
              <a:spLocks/>
            </p:cNvSpPr>
            <p:nvPr>
              <p:custDataLst>
                <p:tags r:id="rId260"/>
              </p:custDataLst>
            </p:nvPr>
          </p:nvSpPr>
          <p:spPr bwMode="auto">
            <a:xfrm>
              <a:off x="6573838" y="3262314"/>
              <a:ext cx="38100" cy="58737"/>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8"/>
            <p:cNvSpPr>
              <a:spLocks/>
            </p:cNvSpPr>
            <p:nvPr>
              <p:custDataLst>
                <p:tags r:id="rId261"/>
              </p:custDataLst>
            </p:nvPr>
          </p:nvSpPr>
          <p:spPr bwMode="auto">
            <a:xfrm>
              <a:off x="6372225" y="3173414"/>
              <a:ext cx="363538" cy="376237"/>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Line 359"/>
            <p:cNvSpPr>
              <a:spLocks noChangeShapeType="1"/>
            </p:cNvSpPr>
            <p:nvPr>
              <p:custDataLst>
                <p:tags r:id="rId262"/>
              </p:custDataLst>
            </p:nvPr>
          </p:nvSpPr>
          <p:spPr bwMode="auto">
            <a:xfrm flipH="1">
              <a:off x="3232151" y="3692525"/>
              <a:ext cx="4763" cy="79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Freeform 360"/>
            <p:cNvSpPr>
              <a:spLocks/>
            </p:cNvSpPr>
            <p:nvPr>
              <p:custDataLst>
                <p:tags r:id="rId263"/>
              </p:custDataLst>
            </p:nvPr>
          </p:nvSpPr>
          <p:spPr bwMode="auto">
            <a:xfrm>
              <a:off x="3232150" y="3700464"/>
              <a:ext cx="12700" cy="58737"/>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0" name="Freeform 361"/>
            <p:cNvSpPr>
              <a:spLocks/>
            </p:cNvSpPr>
            <p:nvPr>
              <p:custDataLst>
                <p:tags r:id="rId264"/>
              </p:custDataLst>
            </p:nvPr>
          </p:nvSpPr>
          <p:spPr bwMode="auto">
            <a:xfrm>
              <a:off x="3240088" y="3687763"/>
              <a:ext cx="4762" cy="57150"/>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1" name="Group 362"/>
            <p:cNvGrpSpPr>
              <a:grpSpLocks/>
            </p:cNvGrpSpPr>
            <p:nvPr>
              <p:custDataLst>
                <p:tags r:id="rId265"/>
              </p:custDataLst>
            </p:nvPr>
          </p:nvGrpSpPr>
          <p:grpSpPr bwMode="auto">
            <a:xfrm>
              <a:off x="3232151" y="3622676"/>
              <a:ext cx="417513" cy="201613"/>
              <a:chOff x="912" y="2626"/>
              <a:chExt cx="311" cy="127"/>
            </a:xfrm>
          </p:grpSpPr>
          <p:sp>
            <p:nvSpPr>
              <p:cNvPr id="457"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8"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9"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2" name="Freeform 366"/>
            <p:cNvSpPr>
              <a:spLocks/>
            </p:cNvSpPr>
            <p:nvPr>
              <p:custDataLst>
                <p:tags r:id="rId266"/>
              </p:custDataLst>
            </p:nvPr>
          </p:nvSpPr>
          <p:spPr bwMode="auto">
            <a:xfrm>
              <a:off x="6880225" y="4340225"/>
              <a:ext cx="19050" cy="58738"/>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67"/>
            <p:cNvSpPr>
              <a:spLocks/>
            </p:cNvSpPr>
            <p:nvPr>
              <p:custDataLst>
                <p:tags r:id="rId267"/>
              </p:custDataLst>
            </p:nvPr>
          </p:nvSpPr>
          <p:spPr bwMode="auto">
            <a:xfrm>
              <a:off x="6851651" y="4367213"/>
              <a:ext cx="23813" cy="57150"/>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4" name="Group 368"/>
            <p:cNvGrpSpPr>
              <a:grpSpLocks/>
            </p:cNvGrpSpPr>
            <p:nvPr>
              <p:custDataLst>
                <p:tags r:id="rId268"/>
              </p:custDataLst>
            </p:nvPr>
          </p:nvGrpSpPr>
          <p:grpSpPr bwMode="auto">
            <a:xfrm>
              <a:off x="6692901" y="3859214"/>
              <a:ext cx="168275" cy="103187"/>
              <a:chOff x="3481" y="2773"/>
              <a:chExt cx="125" cy="65"/>
            </a:xfrm>
          </p:grpSpPr>
          <p:sp>
            <p:nvSpPr>
              <p:cNvPr id="446" name="Freeform 36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47" name="Line 370"/>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 name="Freeform 371"/>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49" name="Freeform 372"/>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50" name="Freeform 373"/>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51" name="Line 374"/>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Freeform 375"/>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53" name="Freeform 376"/>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4" name="Freeform 377"/>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78"/>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7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75" name="Freeform 380"/>
            <p:cNvSpPr>
              <a:spLocks/>
            </p:cNvSpPr>
            <p:nvPr>
              <p:custDataLst>
                <p:tags r:id="rId269"/>
              </p:custDataLst>
            </p:nvPr>
          </p:nvSpPr>
          <p:spPr bwMode="auto">
            <a:xfrm>
              <a:off x="5821364" y="3851276"/>
              <a:ext cx="319087" cy="37941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81"/>
            <p:cNvSpPr>
              <a:spLocks/>
            </p:cNvSpPr>
            <p:nvPr>
              <p:custDataLst>
                <p:tags r:id="rId270"/>
              </p:custDataLst>
            </p:nvPr>
          </p:nvSpPr>
          <p:spPr bwMode="auto">
            <a:xfrm>
              <a:off x="5832476" y="3824289"/>
              <a:ext cx="15875" cy="60325"/>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77" name="Freeform 382"/>
            <p:cNvSpPr>
              <a:spLocks/>
            </p:cNvSpPr>
            <p:nvPr>
              <p:custDataLst>
                <p:tags r:id="rId271"/>
              </p:custDataLst>
            </p:nvPr>
          </p:nvSpPr>
          <p:spPr bwMode="auto">
            <a:xfrm>
              <a:off x="5934076" y="4367213"/>
              <a:ext cx="396875" cy="398462"/>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8" name="Freeform 383"/>
            <p:cNvSpPr>
              <a:spLocks/>
            </p:cNvSpPr>
            <p:nvPr>
              <p:custDataLst>
                <p:tags r:id="rId272"/>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9" name="Group 384"/>
            <p:cNvGrpSpPr>
              <a:grpSpLocks/>
            </p:cNvGrpSpPr>
            <p:nvPr>
              <p:custDataLst>
                <p:tags r:id="rId273"/>
              </p:custDataLst>
            </p:nvPr>
          </p:nvGrpSpPr>
          <p:grpSpPr bwMode="auto">
            <a:xfrm>
              <a:off x="4865688" y="3136900"/>
              <a:ext cx="80962" cy="82550"/>
              <a:chOff x="2352" y="2343"/>
              <a:chExt cx="65" cy="53"/>
            </a:xfrm>
          </p:grpSpPr>
          <p:sp>
            <p:nvSpPr>
              <p:cNvPr id="440" name="Freeform 385"/>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41" name="Freeform 386"/>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42" name="Freeform 387"/>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3" name="Freeform 388"/>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44" name="Freeform 389"/>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5" name="Freeform 390"/>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0" name="Group 391"/>
            <p:cNvGrpSpPr>
              <a:grpSpLocks/>
            </p:cNvGrpSpPr>
            <p:nvPr>
              <p:custDataLst>
                <p:tags r:id="rId274"/>
              </p:custDataLst>
            </p:nvPr>
          </p:nvGrpSpPr>
          <p:grpSpPr bwMode="auto">
            <a:xfrm>
              <a:off x="2711451" y="1196976"/>
              <a:ext cx="1897063" cy="1133475"/>
              <a:chOff x="527" y="1110"/>
              <a:chExt cx="1410" cy="709"/>
            </a:xfrm>
            <a:solidFill>
              <a:schemeClr val="accent2">
                <a:lumMod val="60000"/>
                <a:lumOff val="40000"/>
              </a:schemeClr>
            </a:solidFill>
          </p:grpSpPr>
          <p:sp>
            <p:nvSpPr>
              <p:cNvPr id="398" name="Freeform 392"/>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 name="Freeform 393"/>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0" name="Freeform 394"/>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1" name="Freeform 395"/>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2" name="Freeform 396"/>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397"/>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398"/>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399"/>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400"/>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7" name="Freeform 401"/>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8" name="Freeform 402"/>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 name="Freeform 403"/>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04"/>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05"/>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2" name="Freeform 406"/>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407"/>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408"/>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409"/>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410"/>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411"/>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412"/>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413"/>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14"/>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15"/>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16"/>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17"/>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18"/>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19"/>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20"/>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21"/>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22"/>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23"/>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24"/>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25"/>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26"/>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27"/>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28"/>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29"/>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30"/>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31"/>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32"/>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33"/>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1" name="Freeform 434"/>
            <p:cNvSpPr>
              <a:spLocks/>
            </p:cNvSpPr>
            <p:nvPr>
              <p:custDataLst>
                <p:tags r:id="rId275"/>
              </p:custDataLst>
            </p:nvPr>
          </p:nvSpPr>
          <p:spPr bwMode="auto">
            <a:xfrm>
              <a:off x="6281738" y="3541713"/>
              <a:ext cx="127000" cy="158750"/>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435"/>
            <p:cNvSpPr>
              <a:spLocks/>
            </p:cNvSpPr>
            <p:nvPr>
              <p:custDataLst>
                <p:tags r:id="rId276"/>
              </p:custDataLst>
            </p:nvPr>
          </p:nvSpPr>
          <p:spPr bwMode="auto">
            <a:xfrm>
              <a:off x="6388100" y="3692525"/>
              <a:ext cx="6350" cy="57150"/>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436"/>
            <p:cNvSpPr>
              <a:spLocks/>
            </p:cNvSpPr>
            <p:nvPr>
              <p:custDataLst>
                <p:tags r:id="rId277"/>
              </p:custDataLst>
            </p:nvPr>
          </p:nvSpPr>
          <p:spPr bwMode="auto">
            <a:xfrm>
              <a:off x="5878514" y="2928938"/>
              <a:ext cx="249237" cy="500062"/>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84" name="Freeform 437"/>
            <p:cNvSpPr>
              <a:spLocks/>
            </p:cNvSpPr>
            <p:nvPr>
              <p:custDataLst>
                <p:tags r:id="rId278"/>
              </p:custDataLst>
            </p:nvPr>
          </p:nvSpPr>
          <p:spPr bwMode="auto">
            <a:xfrm>
              <a:off x="5554664" y="2311400"/>
              <a:ext cx="15875" cy="57150"/>
            </a:xfrm>
            <a:custGeom>
              <a:avLst/>
              <a:gdLst>
                <a:gd name="T0" fmla="*/ 9172 w 45"/>
                <a:gd name="T1" fmla="*/ 0 h 36"/>
                <a:gd name="T2" fmla="*/ 0 w 45"/>
                <a:gd name="T3" fmla="*/ 28575 h 36"/>
                <a:gd name="T4" fmla="*/ 8114 w 45"/>
                <a:gd name="T5" fmla="*/ 57150 h 36"/>
                <a:gd name="T6" fmla="*/ 15875 w 45"/>
                <a:gd name="T7" fmla="*/ 23813 h 36"/>
                <a:gd name="T8" fmla="*/ 9172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5" name="Group 438"/>
            <p:cNvGrpSpPr>
              <a:grpSpLocks/>
            </p:cNvGrpSpPr>
            <p:nvPr>
              <p:custDataLst>
                <p:tags r:id="rId279"/>
              </p:custDataLst>
            </p:nvPr>
          </p:nvGrpSpPr>
          <p:grpSpPr bwMode="auto">
            <a:xfrm>
              <a:off x="3854451" y="4371976"/>
              <a:ext cx="384175" cy="1031875"/>
              <a:chOff x="1589" y="3126"/>
              <a:chExt cx="290" cy="657"/>
            </a:xfrm>
          </p:grpSpPr>
          <p:sp>
            <p:nvSpPr>
              <p:cNvPr id="395"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6"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7"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6" name="Freeform 442"/>
            <p:cNvSpPr>
              <a:spLocks/>
            </p:cNvSpPr>
            <p:nvPr>
              <p:custDataLst>
                <p:tags r:id="rId280"/>
              </p:custDataLst>
            </p:nvPr>
          </p:nvSpPr>
          <p:spPr bwMode="auto">
            <a:xfrm>
              <a:off x="6564314" y="2324100"/>
              <a:ext cx="123825" cy="109538"/>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87" name="Freeform 443"/>
            <p:cNvSpPr>
              <a:spLocks/>
            </p:cNvSpPr>
            <p:nvPr>
              <p:custDataLst>
                <p:tags r:id="rId281"/>
              </p:custDataLst>
            </p:nvPr>
          </p:nvSpPr>
          <p:spPr bwMode="auto">
            <a:xfrm>
              <a:off x="6030913" y="1897063"/>
              <a:ext cx="209550" cy="150812"/>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44"/>
            <p:cNvSpPr>
              <a:spLocks/>
            </p:cNvSpPr>
            <p:nvPr>
              <p:custDataLst>
                <p:tags r:id="rId282"/>
              </p:custDataLst>
            </p:nvPr>
          </p:nvSpPr>
          <p:spPr bwMode="auto">
            <a:xfrm>
              <a:off x="5888038" y="2228851"/>
              <a:ext cx="82550" cy="87313"/>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9" name="Freeform 445"/>
            <p:cNvSpPr>
              <a:spLocks/>
            </p:cNvSpPr>
            <p:nvPr>
              <p:custDataLst>
                <p:tags r:id="rId283"/>
              </p:custDataLst>
            </p:nvPr>
          </p:nvSpPr>
          <p:spPr bwMode="auto">
            <a:xfrm>
              <a:off x="4252913" y="3665538"/>
              <a:ext cx="82550" cy="57150"/>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0" name="Freeform 446"/>
            <p:cNvSpPr>
              <a:spLocks/>
            </p:cNvSpPr>
            <p:nvPr>
              <p:custDataLst>
                <p:tags r:id="rId284"/>
              </p:custDataLst>
            </p:nvPr>
          </p:nvSpPr>
          <p:spPr bwMode="auto">
            <a:xfrm>
              <a:off x="6046788" y="2263775"/>
              <a:ext cx="133350" cy="96838"/>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1" name="Freeform 447"/>
            <p:cNvSpPr>
              <a:spLocks/>
            </p:cNvSpPr>
            <p:nvPr>
              <p:custDataLst>
                <p:tags r:id="rId285"/>
              </p:custDataLst>
            </p:nvPr>
          </p:nvSpPr>
          <p:spPr bwMode="auto">
            <a:xfrm>
              <a:off x="5402263" y="3190875"/>
              <a:ext cx="177800" cy="165100"/>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2" name="Freeform 448"/>
            <p:cNvSpPr>
              <a:spLocks/>
            </p:cNvSpPr>
            <p:nvPr>
              <p:custDataLst>
                <p:tags r:id="rId286"/>
              </p:custDataLst>
            </p:nvPr>
          </p:nvSpPr>
          <p:spPr bwMode="auto">
            <a:xfrm>
              <a:off x="5749926" y="3259138"/>
              <a:ext cx="193675" cy="349250"/>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9"/>
            <p:cNvSpPr>
              <a:spLocks/>
            </p:cNvSpPr>
            <p:nvPr>
              <p:custDataLst>
                <p:tags r:id="rId287"/>
              </p:custDataLst>
            </p:nvPr>
          </p:nvSpPr>
          <p:spPr bwMode="auto">
            <a:xfrm>
              <a:off x="8201026" y="3017838"/>
              <a:ext cx="55563" cy="57150"/>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50"/>
            <p:cNvSpPr>
              <a:spLocks/>
            </p:cNvSpPr>
            <p:nvPr>
              <p:custDataLst>
                <p:tags r:id="rId288"/>
              </p:custDataLst>
            </p:nvPr>
          </p:nvSpPr>
          <p:spPr bwMode="auto">
            <a:xfrm>
              <a:off x="3556000" y="3281364"/>
              <a:ext cx="298450" cy="523875"/>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51"/>
            <p:cNvSpPr>
              <a:spLocks/>
            </p:cNvSpPr>
            <p:nvPr>
              <p:custDataLst>
                <p:tags r:id="rId289"/>
              </p:custDataLst>
            </p:nvPr>
          </p:nvSpPr>
          <p:spPr bwMode="auto">
            <a:xfrm>
              <a:off x="5808664" y="3549650"/>
              <a:ext cx="187325" cy="274638"/>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296" name="Freeform 452"/>
            <p:cNvSpPr>
              <a:spLocks/>
            </p:cNvSpPr>
            <p:nvPr>
              <p:custDataLst>
                <p:tags r:id="rId290"/>
              </p:custDataLst>
            </p:nvPr>
          </p:nvSpPr>
          <p:spPr bwMode="auto">
            <a:xfrm>
              <a:off x="5840413" y="2192338"/>
              <a:ext cx="127000" cy="114300"/>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53"/>
            <p:cNvSpPr>
              <a:spLocks/>
            </p:cNvSpPr>
            <p:nvPr>
              <p:custDataLst>
                <p:tags r:id="rId291"/>
              </p:custDataLst>
            </p:nvPr>
          </p:nvSpPr>
          <p:spPr bwMode="auto">
            <a:xfrm>
              <a:off x="5791201" y="2051050"/>
              <a:ext cx="168275" cy="77788"/>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8" name="Freeform 454"/>
            <p:cNvSpPr>
              <a:spLocks/>
            </p:cNvSpPr>
            <p:nvPr>
              <p:custDataLst>
                <p:tags r:id="rId292"/>
              </p:custDataLst>
            </p:nvPr>
          </p:nvSpPr>
          <p:spPr bwMode="auto">
            <a:xfrm>
              <a:off x="5754688" y="1906589"/>
              <a:ext cx="30162" cy="60325"/>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9" name="Freeform 455"/>
            <p:cNvSpPr>
              <a:spLocks/>
            </p:cNvSpPr>
            <p:nvPr>
              <p:custDataLst>
                <p:tags r:id="rId293"/>
              </p:custDataLst>
            </p:nvPr>
          </p:nvSpPr>
          <p:spPr bwMode="auto">
            <a:xfrm>
              <a:off x="5726113" y="1911350"/>
              <a:ext cx="25400" cy="58738"/>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6"/>
            <p:cNvSpPr>
              <a:spLocks/>
            </p:cNvSpPr>
            <p:nvPr>
              <p:custDataLst>
                <p:tags r:id="rId294"/>
              </p:custDataLst>
            </p:nvPr>
          </p:nvSpPr>
          <p:spPr bwMode="auto">
            <a:xfrm>
              <a:off x="5695950" y="1857375"/>
              <a:ext cx="52388" cy="77788"/>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7"/>
            <p:cNvSpPr>
              <a:spLocks/>
            </p:cNvSpPr>
            <p:nvPr>
              <p:custDataLst>
                <p:tags r:id="rId295"/>
              </p:custDataLst>
            </p:nvPr>
          </p:nvSpPr>
          <p:spPr bwMode="auto">
            <a:xfrm>
              <a:off x="6127750" y="2662239"/>
              <a:ext cx="273050" cy="30797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 name="Freeform 458"/>
            <p:cNvSpPr>
              <a:spLocks/>
            </p:cNvSpPr>
            <p:nvPr>
              <p:custDataLst>
                <p:tags r:id="rId296"/>
              </p:custDataLst>
            </p:nvPr>
          </p:nvSpPr>
          <p:spPr bwMode="auto">
            <a:xfrm>
              <a:off x="5722938" y="2297113"/>
              <a:ext cx="17462" cy="57150"/>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9"/>
            <p:cNvSpPr>
              <a:spLocks/>
            </p:cNvSpPr>
            <p:nvPr>
              <p:custDataLst>
                <p:tags r:id="rId297"/>
              </p:custDataLst>
            </p:nvPr>
          </p:nvSpPr>
          <p:spPr bwMode="auto">
            <a:xfrm>
              <a:off x="5362576" y="2047875"/>
              <a:ext cx="295275" cy="273050"/>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304" name="Freeform 460"/>
            <p:cNvSpPr>
              <a:spLocks/>
            </p:cNvSpPr>
            <p:nvPr>
              <p:custDataLst>
                <p:tags r:id="rId298"/>
              </p:custDataLst>
            </p:nvPr>
          </p:nvSpPr>
          <p:spPr bwMode="auto">
            <a:xfrm>
              <a:off x="6443663" y="2282825"/>
              <a:ext cx="150812" cy="82550"/>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05" name="Freeform 461"/>
            <p:cNvSpPr>
              <a:spLocks/>
            </p:cNvSpPr>
            <p:nvPr>
              <p:custDataLst>
                <p:tags r:id="rId299"/>
              </p:custDataLst>
            </p:nvPr>
          </p:nvSpPr>
          <p:spPr bwMode="auto">
            <a:xfrm>
              <a:off x="5992814" y="2343150"/>
              <a:ext cx="147637" cy="173038"/>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62"/>
            <p:cNvSpPr>
              <a:spLocks/>
            </p:cNvSpPr>
            <p:nvPr>
              <p:custDataLst>
                <p:tags r:id="rId300"/>
              </p:custDataLst>
            </p:nvPr>
          </p:nvSpPr>
          <p:spPr bwMode="auto">
            <a:xfrm>
              <a:off x="6076950" y="2535238"/>
              <a:ext cx="69850" cy="57150"/>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63"/>
            <p:cNvSpPr>
              <a:spLocks/>
            </p:cNvSpPr>
            <p:nvPr>
              <p:custDataLst>
                <p:tags r:id="rId301"/>
              </p:custDataLst>
            </p:nvPr>
          </p:nvSpPr>
          <p:spPr bwMode="auto">
            <a:xfrm>
              <a:off x="5156201" y="3267075"/>
              <a:ext cx="187325" cy="158750"/>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08" name="Freeform 464"/>
            <p:cNvSpPr>
              <a:spLocks/>
            </p:cNvSpPr>
            <p:nvPr>
              <p:custDataLst>
                <p:tags r:id="rId302"/>
              </p:custDataLst>
            </p:nvPr>
          </p:nvSpPr>
          <p:spPr bwMode="auto">
            <a:xfrm>
              <a:off x="7200900" y="2530476"/>
              <a:ext cx="692150" cy="874713"/>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endParaRPr lang="en-US"/>
            </a:p>
          </p:txBody>
        </p:sp>
        <p:sp>
          <p:nvSpPr>
            <p:cNvPr id="309" name="Freeform 465"/>
            <p:cNvSpPr>
              <a:spLocks/>
            </p:cNvSpPr>
            <p:nvPr>
              <p:custDataLst>
                <p:tags r:id="rId303"/>
              </p:custDataLst>
            </p:nvPr>
          </p:nvSpPr>
          <p:spPr bwMode="auto">
            <a:xfrm>
              <a:off x="5322888" y="3325814"/>
              <a:ext cx="158750" cy="206375"/>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0" name="Freeform 466"/>
            <p:cNvSpPr>
              <a:spLocks/>
            </p:cNvSpPr>
            <p:nvPr>
              <p:custDataLst>
                <p:tags r:id="rId304"/>
              </p:custDataLst>
            </p:nvPr>
          </p:nvSpPr>
          <p:spPr bwMode="auto">
            <a:xfrm>
              <a:off x="6391275" y="3521076"/>
              <a:ext cx="192088" cy="27146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7"/>
            <p:cNvSpPr>
              <a:spLocks/>
            </p:cNvSpPr>
            <p:nvPr>
              <p:custDataLst>
                <p:tags r:id="rId305"/>
              </p:custDataLst>
            </p:nvPr>
          </p:nvSpPr>
          <p:spPr bwMode="auto">
            <a:xfrm>
              <a:off x="6373813" y="2606676"/>
              <a:ext cx="101600" cy="130175"/>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8"/>
            <p:cNvSpPr>
              <a:spLocks/>
            </p:cNvSpPr>
            <p:nvPr>
              <p:custDataLst>
                <p:tags r:id="rId306"/>
              </p:custDataLst>
            </p:nvPr>
          </p:nvSpPr>
          <p:spPr bwMode="auto">
            <a:xfrm>
              <a:off x="6672264" y="2709863"/>
              <a:ext cx="22225" cy="5556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3" name="Freeform 469"/>
            <p:cNvSpPr>
              <a:spLocks/>
            </p:cNvSpPr>
            <p:nvPr>
              <p:custDataLst>
                <p:tags r:id="rId307"/>
              </p:custDataLst>
            </p:nvPr>
          </p:nvSpPr>
          <p:spPr bwMode="auto">
            <a:xfrm>
              <a:off x="5959476" y="1844676"/>
              <a:ext cx="161925" cy="66675"/>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4" name="Freeform 470"/>
            <p:cNvSpPr>
              <a:spLocks/>
            </p:cNvSpPr>
            <p:nvPr>
              <p:custDataLst>
                <p:tags r:id="rId308"/>
              </p:custDataLst>
            </p:nvPr>
          </p:nvSpPr>
          <p:spPr bwMode="auto">
            <a:xfrm>
              <a:off x="6370638" y="2565400"/>
              <a:ext cx="30162" cy="57150"/>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15" name="Freeform 471"/>
            <p:cNvSpPr>
              <a:spLocks/>
            </p:cNvSpPr>
            <p:nvPr>
              <p:custDataLst>
                <p:tags r:id="rId309"/>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72"/>
            <p:cNvSpPr>
              <a:spLocks/>
            </p:cNvSpPr>
            <p:nvPr>
              <p:custDataLst>
                <p:tags r:id="rId310"/>
              </p:custDataLst>
            </p:nvPr>
          </p:nvSpPr>
          <p:spPr bwMode="auto">
            <a:xfrm>
              <a:off x="5957888" y="1892300"/>
              <a:ext cx="131762" cy="84138"/>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 name="Freeform 473"/>
            <p:cNvSpPr>
              <a:spLocks/>
            </p:cNvSpPr>
            <p:nvPr>
              <p:custDataLst>
                <p:tags r:id="rId311"/>
              </p:custDataLst>
            </p:nvPr>
          </p:nvSpPr>
          <p:spPr bwMode="auto">
            <a:xfrm>
              <a:off x="5664200" y="2078039"/>
              <a:ext cx="19050" cy="60325"/>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8" name="Freeform 474"/>
            <p:cNvSpPr>
              <a:spLocks/>
            </p:cNvSpPr>
            <p:nvPr>
              <p:custDataLst>
                <p:tags r:id="rId312"/>
              </p:custDataLst>
            </p:nvPr>
          </p:nvSpPr>
          <p:spPr bwMode="auto">
            <a:xfrm>
              <a:off x="6361113" y="3962400"/>
              <a:ext cx="69850" cy="241300"/>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75"/>
            <p:cNvSpPr>
              <a:spLocks/>
            </p:cNvSpPr>
            <p:nvPr>
              <p:custDataLst>
                <p:tags r:id="rId313"/>
              </p:custDataLst>
            </p:nvPr>
          </p:nvSpPr>
          <p:spPr bwMode="auto">
            <a:xfrm>
              <a:off x="5853114" y="2533650"/>
              <a:ext cx="14287" cy="57150"/>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0" name="Freeform 476"/>
            <p:cNvSpPr>
              <a:spLocks/>
            </p:cNvSpPr>
            <p:nvPr>
              <p:custDataLst>
                <p:tags r:id="rId314"/>
              </p:custDataLst>
            </p:nvPr>
          </p:nvSpPr>
          <p:spPr bwMode="auto">
            <a:xfrm>
              <a:off x="6172201" y="4154489"/>
              <a:ext cx="188913" cy="217487"/>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7"/>
            <p:cNvSpPr>
              <a:spLocks/>
            </p:cNvSpPr>
            <p:nvPr>
              <p:custDataLst>
                <p:tags r:id="rId315"/>
              </p:custDataLst>
            </p:nvPr>
          </p:nvSpPr>
          <p:spPr bwMode="auto">
            <a:xfrm>
              <a:off x="6084889" y="3930650"/>
              <a:ext cx="293687" cy="300038"/>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8"/>
            <p:cNvSpPr>
              <a:spLocks/>
            </p:cNvSpPr>
            <p:nvPr>
              <p:custDataLst>
                <p:tags r:id="rId316"/>
              </p:custDataLst>
            </p:nvPr>
          </p:nvSpPr>
          <p:spPr bwMode="auto">
            <a:xfrm>
              <a:off x="5821364" y="4203700"/>
              <a:ext cx="350837" cy="38100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3" name="Freeform 479"/>
            <p:cNvSpPr>
              <a:spLocks/>
            </p:cNvSpPr>
            <p:nvPr>
              <p:custDataLst>
                <p:tags r:id="rId317"/>
              </p:custDataLst>
            </p:nvPr>
          </p:nvSpPr>
          <p:spPr bwMode="auto">
            <a:xfrm>
              <a:off x="5100639" y="3133725"/>
              <a:ext cx="161925" cy="141288"/>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24" name="Freeform 480"/>
            <p:cNvSpPr>
              <a:spLocks/>
            </p:cNvSpPr>
            <p:nvPr>
              <p:custDataLst>
                <p:tags r:id="rId318"/>
              </p:custDataLst>
            </p:nvPr>
          </p:nvSpPr>
          <p:spPr bwMode="auto">
            <a:xfrm>
              <a:off x="6273801" y="3695701"/>
              <a:ext cx="269875" cy="334963"/>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81"/>
            <p:cNvSpPr>
              <a:spLocks/>
            </p:cNvSpPr>
            <p:nvPr>
              <p:custDataLst>
                <p:tags r:id="rId319"/>
              </p:custDataLst>
            </p:nvPr>
          </p:nvSpPr>
          <p:spPr bwMode="auto">
            <a:xfrm>
              <a:off x="8837613" y="2209800"/>
              <a:ext cx="19050" cy="57150"/>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6" name="Freeform 482"/>
            <p:cNvSpPr>
              <a:spLocks/>
            </p:cNvSpPr>
            <p:nvPr>
              <p:custDataLst>
                <p:tags r:id="rId320"/>
              </p:custDataLst>
            </p:nvPr>
          </p:nvSpPr>
          <p:spPr bwMode="auto">
            <a:xfrm>
              <a:off x="8696325" y="2211388"/>
              <a:ext cx="141288" cy="125412"/>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 name="Freeform 483"/>
            <p:cNvSpPr>
              <a:spLocks/>
            </p:cNvSpPr>
            <p:nvPr>
              <p:custDataLst>
                <p:tags r:id="rId321"/>
              </p:custDataLst>
            </p:nvPr>
          </p:nvSpPr>
          <p:spPr bwMode="auto">
            <a:xfrm>
              <a:off x="8666164" y="2565400"/>
              <a:ext cx="52387" cy="57150"/>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8" name="Freeform 484"/>
            <p:cNvSpPr>
              <a:spLocks/>
            </p:cNvSpPr>
            <p:nvPr>
              <p:custDataLst>
                <p:tags r:id="rId322"/>
              </p:custDataLst>
            </p:nvPr>
          </p:nvSpPr>
          <p:spPr bwMode="auto">
            <a:xfrm>
              <a:off x="8612189" y="2579689"/>
              <a:ext cx="60325" cy="84137"/>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9" name="Freeform 485"/>
            <p:cNvSpPr>
              <a:spLocks/>
            </p:cNvSpPr>
            <p:nvPr>
              <p:custDataLst>
                <p:tags r:id="rId323"/>
              </p:custDataLst>
            </p:nvPr>
          </p:nvSpPr>
          <p:spPr bwMode="auto">
            <a:xfrm>
              <a:off x="8628063" y="2341564"/>
              <a:ext cx="209550" cy="244475"/>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0" name="Freeform 486"/>
            <p:cNvSpPr>
              <a:spLocks/>
            </p:cNvSpPr>
            <p:nvPr>
              <p:custDataLst>
                <p:tags r:id="rId324"/>
              </p:custDataLst>
            </p:nvPr>
          </p:nvSpPr>
          <p:spPr bwMode="auto">
            <a:xfrm>
              <a:off x="6211888" y="12319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1" name="Freeform 487"/>
            <p:cNvSpPr>
              <a:spLocks/>
            </p:cNvSpPr>
            <p:nvPr>
              <p:custDataLst>
                <p:tags r:id="rId325"/>
              </p:custDataLst>
            </p:nvPr>
          </p:nvSpPr>
          <p:spPr bwMode="auto">
            <a:xfrm>
              <a:off x="6354763" y="12144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8"/>
            <p:cNvSpPr>
              <a:spLocks/>
            </p:cNvSpPr>
            <p:nvPr>
              <p:custDataLst>
                <p:tags r:id="rId326"/>
              </p:custDataLst>
            </p:nvPr>
          </p:nvSpPr>
          <p:spPr bwMode="auto">
            <a:xfrm>
              <a:off x="6391276" y="12223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9"/>
            <p:cNvSpPr>
              <a:spLocks/>
            </p:cNvSpPr>
            <p:nvPr>
              <p:custDataLst>
                <p:tags r:id="rId327"/>
              </p:custDataLst>
            </p:nvPr>
          </p:nvSpPr>
          <p:spPr bwMode="auto">
            <a:xfrm>
              <a:off x="6924676" y="1408113"/>
              <a:ext cx="41275" cy="57150"/>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90"/>
            <p:cNvSpPr>
              <a:spLocks/>
            </p:cNvSpPr>
            <p:nvPr>
              <p:custDataLst>
                <p:tags r:id="rId328"/>
              </p:custDataLst>
            </p:nvPr>
          </p:nvSpPr>
          <p:spPr bwMode="auto">
            <a:xfrm>
              <a:off x="6834189" y="1266825"/>
              <a:ext cx="15875" cy="58738"/>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91"/>
            <p:cNvSpPr>
              <a:spLocks/>
            </p:cNvSpPr>
            <p:nvPr>
              <p:custDataLst>
                <p:tags r:id="rId329"/>
              </p:custDataLst>
            </p:nvPr>
          </p:nvSpPr>
          <p:spPr bwMode="auto">
            <a:xfrm>
              <a:off x="6856414" y="1225551"/>
              <a:ext cx="14287" cy="60325"/>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92"/>
            <p:cNvSpPr>
              <a:spLocks/>
            </p:cNvSpPr>
            <p:nvPr>
              <p:custDataLst>
                <p:tags r:id="rId330"/>
              </p:custDataLst>
            </p:nvPr>
          </p:nvSpPr>
          <p:spPr bwMode="auto">
            <a:xfrm>
              <a:off x="7000876" y="1341438"/>
              <a:ext cx="17463" cy="57150"/>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93"/>
            <p:cNvSpPr>
              <a:spLocks/>
            </p:cNvSpPr>
            <p:nvPr>
              <p:custDataLst>
                <p:tags r:id="rId331"/>
              </p:custDataLst>
            </p:nvPr>
          </p:nvSpPr>
          <p:spPr bwMode="auto">
            <a:xfrm>
              <a:off x="7054851" y="1225551"/>
              <a:ext cx="93663" cy="60325"/>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94"/>
            <p:cNvSpPr>
              <a:spLocks/>
            </p:cNvSpPr>
            <p:nvPr>
              <p:custDataLst>
                <p:tags r:id="rId332"/>
              </p:custDataLst>
            </p:nvPr>
          </p:nvSpPr>
          <p:spPr bwMode="auto">
            <a:xfrm>
              <a:off x="7115175" y="1250951"/>
              <a:ext cx="103188" cy="60325"/>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95"/>
            <p:cNvSpPr>
              <a:spLocks/>
            </p:cNvSpPr>
            <p:nvPr>
              <p:custDataLst>
                <p:tags r:id="rId333"/>
              </p:custDataLst>
            </p:nvPr>
          </p:nvSpPr>
          <p:spPr bwMode="auto">
            <a:xfrm>
              <a:off x="7232650" y="1265238"/>
              <a:ext cx="82550" cy="57150"/>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6"/>
            <p:cNvSpPr>
              <a:spLocks/>
            </p:cNvSpPr>
            <p:nvPr>
              <p:custDataLst>
                <p:tags r:id="rId334"/>
              </p:custDataLst>
            </p:nvPr>
          </p:nvSpPr>
          <p:spPr bwMode="auto">
            <a:xfrm>
              <a:off x="7759701" y="1390650"/>
              <a:ext cx="79375" cy="58738"/>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7"/>
            <p:cNvSpPr>
              <a:spLocks/>
            </p:cNvSpPr>
            <p:nvPr>
              <p:custDataLst>
                <p:tags r:id="rId335"/>
              </p:custDataLst>
            </p:nvPr>
          </p:nvSpPr>
          <p:spPr bwMode="auto">
            <a:xfrm>
              <a:off x="7826375" y="1408113"/>
              <a:ext cx="33338" cy="57150"/>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8"/>
            <p:cNvSpPr>
              <a:spLocks/>
            </p:cNvSpPr>
            <p:nvPr>
              <p:custDataLst>
                <p:tags r:id="rId336"/>
              </p:custDataLst>
            </p:nvPr>
          </p:nvSpPr>
          <p:spPr bwMode="auto">
            <a:xfrm>
              <a:off x="7856539" y="1419225"/>
              <a:ext cx="52387" cy="58738"/>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9"/>
            <p:cNvSpPr>
              <a:spLocks/>
            </p:cNvSpPr>
            <p:nvPr>
              <p:custDataLst>
                <p:tags r:id="rId337"/>
              </p:custDataLst>
            </p:nvPr>
          </p:nvSpPr>
          <p:spPr bwMode="auto">
            <a:xfrm>
              <a:off x="7627938" y="1392239"/>
              <a:ext cx="61912" cy="58737"/>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500"/>
            <p:cNvSpPr>
              <a:spLocks/>
            </p:cNvSpPr>
            <p:nvPr>
              <p:custDataLst>
                <p:tags r:id="rId338"/>
              </p:custDataLst>
            </p:nvPr>
          </p:nvSpPr>
          <p:spPr bwMode="auto">
            <a:xfrm>
              <a:off x="7927975" y="1333500"/>
              <a:ext cx="139700" cy="57150"/>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501"/>
            <p:cNvSpPr>
              <a:spLocks/>
            </p:cNvSpPr>
            <p:nvPr>
              <p:custDataLst>
                <p:tags r:id="rId339"/>
              </p:custDataLst>
            </p:nvPr>
          </p:nvSpPr>
          <p:spPr bwMode="auto">
            <a:xfrm>
              <a:off x="8088313" y="1341438"/>
              <a:ext cx="95250" cy="57150"/>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502"/>
            <p:cNvSpPr>
              <a:spLocks/>
            </p:cNvSpPr>
            <p:nvPr>
              <p:custDataLst>
                <p:tags r:id="rId340"/>
              </p:custDataLst>
            </p:nvPr>
          </p:nvSpPr>
          <p:spPr bwMode="auto">
            <a:xfrm>
              <a:off x="8048625" y="1389064"/>
              <a:ext cx="63500" cy="58737"/>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503"/>
            <p:cNvSpPr>
              <a:spLocks/>
            </p:cNvSpPr>
            <p:nvPr>
              <p:custDataLst>
                <p:tags r:id="rId341"/>
              </p:custDataLst>
            </p:nvPr>
          </p:nvSpPr>
          <p:spPr bwMode="auto">
            <a:xfrm>
              <a:off x="8027989" y="1385889"/>
              <a:ext cx="20637" cy="58737"/>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Line 504"/>
            <p:cNvSpPr>
              <a:spLocks noChangeShapeType="1"/>
            </p:cNvSpPr>
            <p:nvPr>
              <p:custDataLst>
                <p:tags r:id="rId342"/>
              </p:custDataLst>
            </p:nvPr>
          </p:nvSpPr>
          <p:spPr bwMode="auto">
            <a:xfrm flipV="1">
              <a:off x="8029575" y="1384300"/>
              <a:ext cx="0" cy="158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505"/>
            <p:cNvSpPr>
              <a:spLocks/>
            </p:cNvSpPr>
            <p:nvPr>
              <p:custDataLst>
                <p:tags r:id="rId343"/>
              </p:custDataLst>
            </p:nvPr>
          </p:nvSpPr>
          <p:spPr bwMode="auto">
            <a:xfrm>
              <a:off x="7199313" y="1312863"/>
              <a:ext cx="11112" cy="5556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6"/>
            <p:cNvSpPr>
              <a:spLocks/>
            </p:cNvSpPr>
            <p:nvPr>
              <p:custDataLst>
                <p:tags r:id="rId344"/>
              </p:custDataLst>
            </p:nvPr>
          </p:nvSpPr>
          <p:spPr bwMode="auto">
            <a:xfrm>
              <a:off x="7948614" y="1384300"/>
              <a:ext cx="9525" cy="57150"/>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7"/>
            <p:cNvSpPr>
              <a:spLocks/>
            </p:cNvSpPr>
            <p:nvPr>
              <p:custDataLst>
                <p:tags r:id="rId345"/>
              </p:custDataLst>
            </p:nvPr>
          </p:nvSpPr>
          <p:spPr bwMode="auto">
            <a:xfrm>
              <a:off x="7902576" y="1347788"/>
              <a:ext cx="9525" cy="57150"/>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8"/>
            <p:cNvSpPr>
              <a:spLocks/>
            </p:cNvSpPr>
            <p:nvPr>
              <p:custDataLst>
                <p:tags r:id="rId346"/>
              </p:custDataLst>
            </p:nvPr>
          </p:nvSpPr>
          <p:spPr bwMode="auto">
            <a:xfrm>
              <a:off x="8402638" y="1917700"/>
              <a:ext cx="12700" cy="58738"/>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9"/>
            <p:cNvSpPr>
              <a:spLocks/>
            </p:cNvSpPr>
            <p:nvPr>
              <p:custDataLst>
                <p:tags r:id="rId347"/>
              </p:custDataLst>
            </p:nvPr>
          </p:nvSpPr>
          <p:spPr bwMode="auto">
            <a:xfrm>
              <a:off x="8696326" y="1439864"/>
              <a:ext cx="55563" cy="58737"/>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Freeform 510"/>
            <p:cNvSpPr>
              <a:spLocks/>
            </p:cNvSpPr>
            <p:nvPr>
              <p:custDataLst>
                <p:tags r:id="rId348"/>
              </p:custDataLst>
            </p:nvPr>
          </p:nvSpPr>
          <p:spPr bwMode="auto">
            <a:xfrm>
              <a:off x="8832850" y="1792288"/>
              <a:ext cx="14288" cy="57150"/>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11"/>
            <p:cNvSpPr>
              <a:spLocks/>
            </p:cNvSpPr>
            <p:nvPr>
              <p:custDataLst>
                <p:tags r:id="rId349"/>
              </p:custDataLst>
            </p:nvPr>
          </p:nvSpPr>
          <p:spPr bwMode="auto">
            <a:xfrm>
              <a:off x="8982076" y="1905001"/>
              <a:ext cx="42863" cy="60325"/>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12"/>
            <p:cNvSpPr>
              <a:spLocks/>
            </p:cNvSpPr>
            <p:nvPr>
              <p:custDataLst>
                <p:tags r:id="rId350"/>
              </p:custDataLst>
            </p:nvPr>
          </p:nvSpPr>
          <p:spPr bwMode="auto">
            <a:xfrm>
              <a:off x="9032875" y="1920875"/>
              <a:ext cx="19050" cy="58738"/>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13"/>
            <p:cNvSpPr>
              <a:spLocks/>
            </p:cNvSpPr>
            <p:nvPr>
              <p:custDataLst>
                <p:tags r:id="rId351"/>
              </p:custDataLst>
            </p:nvPr>
          </p:nvSpPr>
          <p:spPr bwMode="auto">
            <a:xfrm>
              <a:off x="8897939" y="2047875"/>
              <a:ext cx="14287" cy="57150"/>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14"/>
            <p:cNvSpPr>
              <a:spLocks/>
            </p:cNvSpPr>
            <p:nvPr>
              <p:custDataLst>
                <p:tags r:id="rId352"/>
              </p:custDataLst>
            </p:nvPr>
          </p:nvSpPr>
          <p:spPr bwMode="auto">
            <a:xfrm>
              <a:off x="8909051" y="2076451"/>
              <a:ext cx="3175" cy="60325"/>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15"/>
            <p:cNvSpPr>
              <a:spLocks/>
            </p:cNvSpPr>
            <p:nvPr>
              <p:custDataLst>
                <p:tags r:id="rId353"/>
              </p:custDataLst>
            </p:nvPr>
          </p:nvSpPr>
          <p:spPr bwMode="auto">
            <a:xfrm>
              <a:off x="8896351" y="2159001"/>
              <a:ext cx="9525" cy="55563"/>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6"/>
            <p:cNvSpPr>
              <a:spLocks/>
            </p:cNvSpPr>
            <p:nvPr>
              <p:custDataLst>
                <p:tags r:id="rId354"/>
              </p:custDataLst>
            </p:nvPr>
          </p:nvSpPr>
          <p:spPr bwMode="auto">
            <a:xfrm>
              <a:off x="8874125" y="2193925"/>
              <a:ext cx="0" cy="58738"/>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7"/>
            <p:cNvSpPr>
              <a:spLocks/>
            </p:cNvSpPr>
            <p:nvPr>
              <p:custDataLst>
                <p:tags r:id="rId355"/>
              </p:custDataLst>
            </p:nvPr>
          </p:nvSpPr>
          <p:spPr bwMode="auto">
            <a:xfrm>
              <a:off x="8874125" y="2193925"/>
              <a:ext cx="7938" cy="58738"/>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8"/>
            <p:cNvSpPr>
              <a:spLocks/>
            </p:cNvSpPr>
            <p:nvPr>
              <p:custDataLst>
                <p:tags r:id="rId356"/>
              </p:custDataLst>
            </p:nvPr>
          </p:nvSpPr>
          <p:spPr bwMode="auto">
            <a:xfrm>
              <a:off x="8628063" y="1781176"/>
              <a:ext cx="17462" cy="60325"/>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9"/>
            <p:cNvSpPr>
              <a:spLocks/>
            </p:cNvSpPr>
            <p:nvPr>
              <p:custDataLst>
                <p:tags r:id="rId357"/>
              </p:custDataLst>
            </p:nvPr>
          </p:nvSpPr>
          <p:spPr bwMode="auto">
            <a:xfrm>
              <a:off x="5943601" y="1920875"/>
              <a:ext cx="47625" cy="58738"/>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20"/>
            <p:cNvSpPr>
              <a:spLocks/>
            </p:cNvSpPr>
            <p:nvPr>
              <p:custDataLst>
                <p:tags r:id="rId358"/>
              </p:custDataLst>
            </p:nvPr>
          </p:nvSpPr>
          <p:spPr bwMode="auto">
            <a:xfrm>
              <a:off x="6392863" y="1512889"/>
              <a:ext cx="42862" cy="58737"/>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21"/>
            <p:cNvSpPr>
              <a:spLocks/>
            </p:cNvSpPr>
            <p:nvPr>
              <p:custDataLst>
                <p:tags r:id="rId359"/>
              </p:custDataLst>
            </p:nvPr>
          </p:nvSpPr>
          <p:spPr bwMode="auto">
            <a:xfrm>
              <a:off x="6427788" y="1325563"/>
              <a:ext cx="228600" cy="16351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22"/>
            <p:cNvSpPr>
              <a:spLocks/>
            </p:cNvSpPr>
            <p:nvPr>
              <p:custDataLst>
                <p:tags r:id="rId360"/>
              </p:custDataLst>
            </p:nvPr>
          </p:nvSpPr>
          <p:spPr bwMode="auto">
            <a:xfrm>
              <a:off x="6219825" y="1636713"/>
              <a:ext cx="31750" cy="5556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23"/>
            <p:cNvSpPr>
              <a:spLocks/>
            </p:cNvSpPr>
            <p:nvPr>
              <p:custDataLst>
                <p:tags r:id="rId361"/>
              </p:custDataLst>
            </p:nvPr>
          </p:nvSpPr>
          <p:spPr bwMode="auto">
            <a:xfrm>
              <a:off x="8524875" y="1933575"/>
              <a:ext cx="196850" cy="268288"/>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68" name="Group 524"/>
            <p:cNvGrpSpPr>
              <a:grpSpLocks/>
            </p:cNvGrpSpPr>
            <p:nvPr>
              <p:custDataLst>
                <p:tags r:id="rId362"/>
              </p:custDataLst>
            </p:nvPr>
          </p:nvGrpSpPr>
          <p:grpSpPr bwMode="auto">
            <a:xfrm>
              <a:off x="7315201" y="1889126"/>
              <a:ext cx="671513" cy="384175"/>
              <a:chOff x="4115" y="1551"/>
              <a:chExt cx="504" cy="244"/>
            </a:xfrm>
          </p:grpSpPr>
          <p:sp>
            <p:nvSpPr>
              <p:cNvPr id="393" name="Freeform 525"/>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394" name="Freeform 526"/>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69" name="Freeform 527"/>
            <p:cNvSpPr>
              <a:spLocks/>
            </p:cNvSpPr>
            <p:nvPr>
              <p:custDataLst>
                <p:tags r:id="rId363"/>
              </p:custDataLst>
            </p:nvPr>
          </p:nvSpPr>
          <p:spPr bwMode="auto">
            <a:xfrm>
              <a:off x="6372226" y="2638426"/>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8"/>
            <p:cNvSpPr>
              <a:spLocks/>
            </p:cNvSpPr>
            <p:nvPr>
              <p:custDataLst>
                <p:tags r:id="rId364"/>
              </p:custDataLst>
            </p:nvPr>
          </p:nvSpPr>
          <p:spPr bwMode="auto">
            <a:xfrm>
              <a:off x="5846763" y="2182813"/>
              <a:ext cx="57150" cy="57150"/>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9"/>
            <p:cNvSpPr>
              <a:spLocks/>
            </p:cNvSpPr>
            <p:nvPr>
              <p:custDataLst>
                <p:tags r:id="rId365"/>
              </p:custDataLst>
            </p:nvPr>
          </p:nvSpPr>
          <p:spPr bwMode="auto">
            <a:xfrm>
              <a:off x="5586414" y="2395538"/>
              <a:ext cx="15875" cy="57150"/>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30"/>
            <p:cNvSpPr>
              <a:spLocks/>
            </p:cNvSpPr>
            <p:nvPr>
              <p:custDataLst>
                <p:tags r:id="rId366"/>
              </p:custDataLst>
            </p:nvPr>
          </p:nvSpPr>
          <p:spPr bwMode="auto">
            <a:xfrm>
              <a:off x="5178426" y="2741613"/>
              <a:ext cx="28575" cy="57150"/>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31"/>
            <p:cNvSpPr>
              <a:spLocks/>
            </p:cNvSpPr>
            <p:nvPr>
              <p:custDataLst>
                <p:tags r:id="rId367"/>
              </p:custDataLst>
            </p:nvPr>
          </p:nvSpPr>
          <p:spPr bwMode="auto">
            <a:xfrm>
              <a:off x="5119688" y="2757489"/>
              <a:ext cx="23812" cy="60325"/>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4" name="Freeform 532"/>
            <p:cNvSpPr>
              <a:spLocks/>
            </p:cNvSpPr>
            <p:nvPr>
              <p:custDataLst>
                <p:tags r:id="rId368"/>
              </p:custDataLst>
            </p:nvPr>
          </p:nvSpPr>
          <p:spPr bwMode="auto">
            <a:xfrm>
              <a:off x="5094288" y="2751138"/>
              <a:ext cx="6350" cy="57150"/>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5" name="Freeform 533"/>
            <p:cNvSpPr>
              <a:spLocks/>
            </p:cNvSpPr>
            <p:nvPr>
              <p:custDataLst>
                <p:tags r:id="rId369"/>
              </p:custDataLst>
            </p:nvPr>
          </p:nvSpPr>
          <p:spPr bwMode="auto">
            <a:xfrm>
              <a:off x="6365876" y="2479675"/>
              <a:ext cx="174625" cy="158750"/>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76" name="Freeform 534"/>
            <p:cNvSpPr>
              <a:spLocks/>
            </p:cNvSpPr>
            <p:nvPr>
              <p:custDataLst>
                <p:tags r:id="rId370"/>
              </p:custDataLst>
            </p:nvPr>
          </p:nvSpPr>
          <p:spPr bwMode="auto">
            <a:xfrm>
              <a:off x="8459788" y="2860676"/>
              <a:ext cx="42862" cy="79375"/>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77" name="Group 535"/>
            <p:cNvGrpSpPr>
              <a:grpSpLocks/>
            </p:cNvGrpSpPr>
            <p:nvPr>
              <p:custDataLst>
                <p:tags r:id="rId371"/>
              </p:custDataLst>
            </p:nvPr>
          </p:nvGrpSpPr>
          <p:grpSpPr bwMode="auto">
            <a:xfrm>
              <a:off x="6107113" y="2328863"/>
              <a:ext cx="482600" cy="201612"/>
              <a:chOff x="3289" y="1830"/>
              <a:chExt cx="363" cy="128"/>
            </a:xfrm>
          </p:grpSpPr>
          <p:sp>
            <p:nvSpPr>
              <p:cNvPr id="388" name="Freeform 536"/>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 name="Freeform 537"/>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38"/>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39"/>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0"/>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78" name="Freeform 541"/>
            <p:cNvSpPr>
              <a:spLocks/>
            </p:cNvSpPr>
            <p:nvPr>
              <p:custDataLst>
                <p:tags r:id="rId372"/>
              </p:custDataLst>
            </p:nvPr>
          </p:nvSpPr>
          <p:spPr bwMode="auto">
            <a:xfrm>
              <a:off x="4095751" y="3481389"/>
              <a:ext cx="100013" cy="122237"/>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42"/>
            <p:cNvSpPr>
              <a:spLocks/>
            </p:cNvSpPr>
            <p:nvPr>
              <p:custDataLst>
                <p:tags r:id="rId373"/>
              </p:custDataLst>
            </p:nvPr>
          </p:nvSpPr>
          <p:spPr bwMode="auto">
            <a:xfrm>
              <a:off x="8040688" y="2917825"/>
              <a:ext cx="207962" cy="458788"/>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0" name="Freeform 543"/>
            <p:cNvSpPr>
              <a:spLocks/>
            </p:cNvSpPr>
            <p:nvPr>
              <p:custDataLst>
                <p:tags r:id="rId374"/>
              </p:custDataLst>
            </p:nvPr>
          </p:nvSpPr>
          <p:spPr bwMode="auto">
            <a:xfrm>
              <a:off x="8128000" y="3603625"/>
              <a:ext cx="25400" cy="57150"/>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1" name="Freeform 544"/>
            <p:cNvSpPr>
              <a:spLocks/>
            </p:cNvSpPr>
            <p:nvPr>
              <p:custDataLst>
                <p:tags r:id="rId375"/>
              </p:custDataLst>
            </p:nvPr>
          </p:nvSpPr>
          <p:spPr bwMode="auto">
            <a:xfrm>
              <a:off x="6819901" y="2862263"/>
              <a:ext cx="174625" cy="271462"/>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2" name="Freeform 545"/>
            <p:cNvSpPr>
              <a:spLocks/>
            </p:cNvSpPr>
            <p:nvPr>
              <p:custDataLst>
                <p:tags r:id="rId376"/>
              </p:custDataLst>
            </p:nvPr>
          </p:nvSpPr>
          <p:spPr bwMode="auto">
            <a:xfrm>
              <a:off x="5546725" y="2916238"/>
              <a:ext cx="376238" cy="385762"/>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3" name="Freeform 546"/>
            <p:cNvSpPr>
              <a:spLocks/>
            </p:cNvSpPr>
            <p:nvPr>
              <p:custDataLst>
                <p:tags r:id="rId377"/>
              </p:custDataLst>
            </p:nvPr>
          </p:nvSpPr>
          <p:spPr bwMode="auto">
            <a:xfrm>
              <a:off x="5216525" y="2533650"/>
              <a:ext cx="300038" cy="260350"/>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4" name="Freeform 547"/>
            <p:cNvSpPr>
              <a:spLocks/>
            </p:cNvSpPr>
            <p:nvPr>
              <p:custDataLst>
                <p:tags r:id="rId378"/>
              </p:custDataLst>
            </p:nvPr>
          </p:nvSpPr>
          <p:spPr bwMode="auto">
            <a:xfrm>
              <a:off x="5916614" y="14636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8"/>
            <p:cNvSpPr>
              <a:spLocks/>
            </p:cNvSpPr>
            <p:nvPr>
              <p:custDataLst>
                <p:tags r:id="rId379"/>
              </p:custDataLst>
            </p:nvPr>
          </p:nvSpPr>
          <p:spPr bwMode="auto">
            <a:xfrm>
              <a:off x="6427788" y="14478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6" name="Freeform 549"/>
            <p:cNvSpPr>
              <a:spLocks/>
            </p:cNvSpPr>
            <p:nvPr>
              <p:custDataLst>
                <p:tags r:id="rId380"/>
              </p:custDataLst>
            </p:nvPr>
          </p:nvSpPr>
          <p:spPr bwMode="auto">
            <a:xfrm>
              <a:off x="6570663" y="14303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7" name="Freeform 550"/>
            <p:cNvSpPr>
              <a:spLocks/>
            </p:cNvSpPr>
            <p:nvPr>
              <p:custDataLst>
                <p:tags r:id="rId381"/>
              </p:custDataLst>
            </p:nvPr>
          </p:nvSpPr>
          <p:spPr bwMode="auto">
            <a:xfrm>
              <a:off x="6607176"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1777004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history again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25285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confidentiality and access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45739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really brief history in the US</a:t>
            </a:r>
          </a:p>
        </p:txBody>
      </p:sp>
      <p:sp>
        <p:nvSpPr>
          <p:cNvPr id="3" name="Content Placeholder 2"/>
          <p:cNvSpPr>
            <a:spLocks noGrp="1"/>
          </p:cNvSpPr>
          <p:nvPr>
            <p:ph idx="1"/>
          </p:nvPr>
        </p:nvSpPr>
        <p:spPr/>
        <p:txBody>
          <a:bodyPr/>
          <a:lstStyle/>
          <a:p>
            <a:r>
              <a:rPr lang="en-US" dirty="0"/>
              <a:t>Starting in the 1960s and 70s, increased use of public-use microdata samples and surveys</a:t>
            </a:r>
          </a:p>
          <a:p>
            <a:r>
              <a:rPr lang="en-US" dirty="0"/>
              <a:t>Researcher access at Census Bureau headquarters in the 1970s</a:t>
            </a:r>
          </a:p>
          <a:p>
            <a:r>
              <a:rPr lang="en-US" dirty="0"/>
              <a:t>1990: [Computing power: 3.5 MFLOPS for $9000]</a:t>
            </a:r>
          </a:p>
          <a:p>
            <a:r>
              <a:rPr lang="en-US" dirty="0"/>
              <a:t>First RDC at Boston in </a:t>
            </a:r>
            <a:r>
              <a:rPr lang="en-US" dirty="0" smtClean="0"/>
              <a:t>1994</a:t>
            </a:r>
            <a:endParaRPr lang="en-US" dirty="0"/>
          </a:p>
          <a:p>
            <a:r>
              <a:rPr lang="en-US" dirty="0"/>
              <a:t>A small number of RDCs in the 1990s</a:t>
            </a:r>
          </a:p>
          <a:p>
            <a:r>
              <a:rPr lang="en-US" dirty="0"/>
              <a:t>Thin clients in the 2000s</a:t>
            </a:r>
          </a:p>
          <a:p>
            <a:r>
              <a:rPr lang="en-US" dirty="0" smtClean="0"/>
              <a:t>2019: 29 </a:t>
            </a:r>
            <a:r>
              <a:rPr lang="en-US" dirty="0"/>
              <a:t>RDCs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872" y="4830203"/>
            <a:ext cx="1784850" cy="1007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4" y="4081463"/>
            <a:ext cx="2790825" cy="2095500"/>
          </a:xfrm>
          <a:prstGeom prst="rect">
            <a:avLst/>
          </a:prstGeom>
        </p:spPr>
      </p:pic>
    </p:spTree>
    <p:extLst>
      <p:ext uri="{BB962C8B-B14F-4D97-AF65-F5344CB8AC3E}">
        <p14:creationId xmlns:p14="http://schemas.microsoft.com/office/powerpoint/2010/main" val="24857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Germany</a:t>
            </a:r>
          </a:p>
        </p:txBody>
      </p:sp>
      <p:sp>
        <p:nvSpPr>
          <p:cNvPr id="3" name="Content Placeholder 2"/>
          <p:cNvSpPr>
            <a:spLocks noGrp="1"/>
          </p:cNvSpPr>
          <p:nvPr>
            <p:ph idx="1"/>
          </p:nvPr>
        </p:nvSpPr>
        <p:spPr/>
        <p:txBody>
          <a:bodyPr/>
          <a:lstStyle/>
          <a:p>
            <a:r>
              <a:rPr lang="en-US" dirty="0"/>
              <a:t>Institute for Employment Research (IAB), Germany</a:t>
            </a:r>
          </a:p>
          <a:p>
            <a:pPr lvl="1"/>
            <a:r>
              <a:rPr lang="en-US" i="1" dirty="0"/>
              <a:t>Commission to improve the informational infrastructure between the scientific community and official statistics</a:t>
            </a:r>
            <a:r>
              <a:rPr lang="en-US" dirty="0"/>
              <a:t> </a:t>
            </a:r>
          </a:p>
          <a:p>
            <a:pPr marL="457200" lvl="1" indent="0">
              <a:buNone/>
            </a:pPr>
            <a:r>
              <a:rPr lang="en-US" dirty="0"/>
              <a:t>   recommended creation of RDCs by producers of microdata (2001)</a:t>
            </a:r>
          </a:p>
          <a:p>
            <a:pPr lvl="1"/>
            <a:r>
              <a:rPr lang="en-US" dirty="0"/>
              <a:t>RDC created in 2004 for “weakly anonymous” data</a:t>
            </a:r>
          </a:p>
          <a:p>
            <a:pPr lvl="1"/>
            <a:r>
              <a:rPr lang="en-US" dirty="0"/>
              <a:t>Scientific use files (factually anonymous data) available under licensing agreements to </a:t>
            </a:r>
            <a:r>
              <a:rPr lang="en-US" sz="2800" b="1" dirty="0">
                <a:solidFill>
                  <a:schemeClr val="accent1"/>
                </a:solidFill>
              </a:rPr>
              <a:t>university data enclaves</a:t>
            </a:r>
            <a:endParaRPr lang="en-US" b="1" dirty="0">
              <a:solidFill>
                <a:schemeClr val="accent1"/>
              </a:solidFill>
            </a:endParaRPr>
          </a:p>
          <a:p>
            <a:pPr lvl="1"/>
            <a:r>
              <a:rPr lang="en-US" dirty="0"/>
              <a:t>2011 </a:t>
            </a:r>
            <a:r>
              <a:rPr lang="en-US" dirty="0" smtClean="0"/>
              <a:t>first non-European RDC </a:t>
            </a:r>
            <a:r>
              <a:rPr lang="en-US" dirty="0"/>
              <a:t>created at University of </a:t>
            </a:r>
            <a:r>
              <a:rPr lang="en-US" dirty="0" smtClean="0"/>
              <a:t>Michigan</a:t>
            </a:r>
            <a:endParaRPr lang="en-US" dirty="0"/>
          </a:p>
          <a:p>
            <a:endParaRPr lang="en-US" dirty="0"/>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0327" y="4946073"/>
            <a:ext cx="7782038" cy="386706"/>
            <a:chOff x="540327" y="4946073"/>
            <a:chExt cx="7782038" cy="386706"/>
          </a:xfrm>
        </p:grpSpPr>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8527" y="5430276"/>
            <a:ext cx="654627" cy="369331"/>
          </a:xfrm>
          <a:prstGeom prst="rect">
            <a:avLst/>
          </a:prstGeom>
          <a:noFill/>
        </p:spPr>
        <p:txBody>
          <a:bodyPr wrap="square" rtlCol="0">
            <a:spAutoFit/>
          </a:bodyPr>
          <a:lstStyle/>
          <a:p>
            <a:pPr algn="r"/>
            <a:r>
              <a:rPr lang="en-US" dirty="0"/>
              <a:t>2001</a:t>
            </a:r>
          </a:p>
        </p:txBody>
      </p:sp>
      <p:sp>
        <p:nvSpPr>
          <p:cNvPr id="19" name="TextBox 18"/>
          <p:cNvSpPr txBox="1"/>
          <p:nvPr/>
        </p:nvSpPr>
        <p:spPr>
          <a:xfrm>
            <a:off x="5843154" y="5430274"/>
            <a:ext cx="654628" cy="369333"/>
          </a:xfrm>
          <a:prstGeom prst="rect">
            <a:avLst/>
          </a:prstGeom>
          <a:noFill/>
        </p:spPr>
        <p:txBody>
          <a:bodyPr wrap="square" rtlCol="0">
            <a:spAutoFit/>
          </a:bodyPr>
          <a:lstStyle/>
          <a:p>
            <a:pPr algn="r"/>
            <a:r>
              <a:rPr lang="en-US" b="1" dirty="0"/>
              <a:t>2004</a:t>
            </a:r>
          </a:p>
        </p:txBody>
      </p:sp>
      <p:sp>
        <p:nvSpPr>
          <p:cNvPr id="20" name="TextBox 19"/>
          <p:cNvSpPr txBox="1"/>
          <p:nvPr/>
        </p:nvSpPr>
        <p:spPr>
          <a:xfrm>
            <a:off x="7943849" y="5430273"/>
            <a:ext cx="654628" cy="369333"/>
          </a:xfrm>
          <a:prstGeom prst="rect">
            <a:avLst/>
          </a:prstGeom>
          <a:noFill/>
        </p:spPr>
        <p:txBody>
          <a:bodyPr wrap="square" rtlCol="0">
            <a:spAutoFit/>
          </a:bodyPr>
          <a:lstStyle/>
          <a:p>
            <a:pPr algn="r"/>
            <a:r>
              <a:rPr lang="en-US" dirty="0"/>
              <a:t>2011</a:t>
            </a:r>
          </a:p>
        </p:txBody>
      </p:sp>
      <p:sp>
        <p:nvSpPr>
          <p:cNvPr id="21" name="TextBox 20"/>
          <p:cNvSpPr txBox="1"/>
          <p:nvPr/>
        </p:nvSpPr>
        <p:spPr>
          <a:xfrm>
            <a:off x="9923257" y="5442563"/>
            <a:ext cx="1309255" cy="646331"/>
          </a:xfrm>
          <a:prstGeom prst="rect">
            <a:avLst/>
          </a:prstGeom>
          <a:noFill/>
        </p:spPr>
        <p:txBody>
          <a:bodyPr wrap="square" rtlCol="0">
            <a:spAutoFit/>
          </a:bodyPr>
          <a:lstStyle/>
          <a:p>
            <a:pPr algn="r"/>
            <a:r>
              <a:rPr lang="en-US" dirty="0" smtClean="0"/>
              <a:t>16 </a:t>
            </a:r>
            <a:r>
              <a:rPr lang="en-US" dirty="0"/>
              <a:t>RDCs in </a:t>
            </a:r>
            <a:r>
              <a:rPr lang="en-US" dirty="0" smtClean="0"/>
              <a:t>5 </a:t>
            </a:r>
            <a:r>
              <a:rPr lang="en-US" dirty="0"/>
              <a:t>countries</a:t>
            </a:r>
          </a:p>
        </p:txBody>
      </p:sp>
      <p:sp>
        <p:nvSpPr>
          <p:cNvPr id="15" name="TextBox 14"/>
          <p:cNvSpPr txBox="1"/>
          <p:nvPr/>
        </p:nvSpPr>
        <p:spPr>
          <a:xfrm>
            <a:off x="6839793" y="2642842"/>
            <a:ext cx="1482571" cy="369332"/>
          </a:xfrm>
          <a:prstGeom prst="rect">
            <a:avLst/>
          </a:prstGeom>
          <a:noFill/>
        </p:spPr>
        <p:txBody>
          <a:bodyPr wrap="square" rtlCol="0">
            <a:spAutoFit/>
          </a:bodyPr>
          <a:lstStyle/>
          <a:p>
            <a:r>
              <a:rPr lang="en-US" dirty="0"/>
              <a:t>(KVI)</a:t>
            </a:r>
          </a:p>
        </p:txBody>
      </p:sp>
    </p:spTree>
    <p:extLst>
      <p:ext uri="{BB962C8B-B14F-4D97-AF65-F5344CB8AC3E}">
        <p14:creationId xmlns:p14="http://schemas.microsoft.com/office/powerpoint/2010/main" val="58818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2.08333E-6 1.85185E-6 L -0.6138 -0.00671 " pathEditMode="relative" rAng="0" ptsTypes="AA">
                                      <p:cBhvr>
                                        <p:cTn id="10" dur="1000" fill="hold"/>
                                        <p:tgtEl>
                                          <p:spTgt spid="7"/>
                                        </p:tgtEl>
                                        <p:attrNameLst>
                                          <p:attrName>ppt_x</p:attrName>
                                          <p:attrName>ppt_y</p:attrName>
                                        </p:attrNameLst>
                                      </p:cBhvr>
                                      <p:rCtr x="-30690" y="-347"/>
                                    </p:animMotion>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P spid="18" grpId="0"/>
      <p:bldP spid="19" grpId="0"/>
      <p:bldP spid="20" grpId="0"/>
      <p:bldP spid="2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France</a:t>
            </a:r>
          </a:p>
        </p:txBody>
      </p:sp>
      <p:sp>
        <p:nvSpPr>
          <p:cNvPr id="3" name="Content Placeholder 2"/>
          <p:cNvSpPr>
            <a:spLocks noGrp="1"/>
          </p:cNvSpPr>
          <p:nvPr>
            <p:ph idx="1"/>
          </p:nvPr>
        </p:nvSpPr>
        <p:spPr/>
        <p:txBody>
          <a:bodyPr/>
          <a:lstStyle/>
          <a:p>
            <a:r>
              <a:rPr lang="en-US" dirty="0"/>
              <a:t>Centre </a:t>
            </a:r>
            <a:r>
              <a:rPr lang="en-US" dirty="0" err="1"/>
              <a:t>d’accès</a:t>
            </a:r>
            <a:r>
              <a:rPr lang="en-US" dirty="0"/>
              <a:t> </a:t>
            </a:r>
            <a:r>
              <a:rPr lang="en-US" dirty="0" err="1"/>
              <a:t>securisé</a:t>
            </a:r>
            <a:r>
              <a:rPr lang="en-US" dirty="0"/>
              <a:t> distant (CASD, France)</a:t>
            </a:r>
          </a:p>
          <a:p>
            <a:pPr lvl="1"/>
            <a:r>
              <a:rPr lang="en-US" dirty="0" smtClean="0"/>
              <a:t>INSEE </a:t>
            </a:r>
            <a:r>
              <a:rPr lang="en-US" dirty="0"/>
              <a:t>recommended implementing a secure center </a:t>
            </a:r>
            <a:r>
              <a:rPr lang="en-US" dirty="0" smtClean="0"/>
              <a:t/>
            </a:r>
            <a:br>
              <a:rPr lang="en-US" dirty="0" smtClean="0"/>
            </a:br>
            <a:r>
              <a:rPr lang="en-US" dirty="0" smtClean="0"/>
              <a:t>for </a:t>
            </a:r>
            <a:r>
              <a:rPr lang="en-US" dirty="0"/>
              <a:t>accessing data (2007)</a:t>
            </a:r>
          </a:p>
          <a:p>
            <a:pPr lvl="1"/>
            <a:r>
              <a:rPr lang="en-US" dirty="0"/>
              <a:t>2008 modification to Statistics Law made </a:t>
            </a:r>
            <a:r>
              <a:rPr lang="en-US" dirty="0" smtClean="0"/>
              <a:t/>
            </a:r>
            <a:br>
              <a:rPr lang="en-US" dirty="0" smtClean="0"/>
            </a:br>
            <a:r>
              <a:rPr lang="en-US" dirty="0" smtClean="0"/>
              <a:t>possible </a:t>
            </a:r>
            <a:r>
              <a:rPr lang="en-US" dirty="0"/>
              <a:t>pilot </a:t>
            </a:r>
            <a:r>
              <a:rPr lang="en-US" dirty="0" smtClean="0"/>
              <a:t>infrastructure</a:t>
            </a:r>
            <a:endParaRPr lang="en-US" dirty="0"/>
          </a:p>
          <a:p>
            <a:pPr lvl="1"/>
            <a:r>
              <a:rPr lang="en-US" dirty="0"/>
              <a:t>Pilot infrastructure becomes permanent in 2009 </a:t>
            </a:r>
          </a:p>
          <a:p>
            <a:pPr lvl="1"/>
            <a:r>
              <a:rPr lang="en-US" dirty="0"/>
              <a:t>Expansion with per-project cost (invoicing) in 2012</a:t>
            </a:r>
          </a:p>
          <a:p>
            <a:endParaRPr lang="en-US" dirty="0"/>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smtClean="0"/>
              <a:t>2018</a:t>
            </a:r>
            <a:endParaRPr lang="en-US" dirty="0"/>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0423" y="5421534"/>
            <a:ext cx="654627" cy="369331"/>
          </a:xfrm>
          <a:prstGeom prst="rect">
            <a:avLst/>
          </a:prstGeom>
          <a:noFill/>
        </p:spPr>
        <p:txBody>
          <a:bodyPr wrap="square" rtlCol="0">
            <a:spAutoFit/>
          </a:bodyPr>
          <a:lstStyle/>
          <a:p>
            <a:pPr algn="r"/>
            <a:r>
              <a:rPr lang="en-US" dirty="0"/>
              <a:t>2007</a:t>
            </a:r>
          </a:p>
        </p:txBody>
      </p:sp>
      <p:sp>
        <p:nvSpPr>
          <p:cNvPr id="20" name="TextBox 19"/>
          <p:cNvSpPr txBox="1"/>
          <p:nvPr/>
        </p:nvSpPr>
        <p:spPr>
          <a:xfrm>
            <a:off x="378813" y="4866006"/>
            <a:ext cx="1309255" cy="369332"/>
          </a:xfrm>
          <a:prstGeom prst="rect">
            <a:avLst/>
          </a:prstGeom>
          <a:noFill/>
        </p:spPr>
        <p:txBody>
          <a:bodyPr wrap="square" rtlCol="0">
            <a:spAutoFit/>
          </a:bodyPr>
          <a:lstStyle/>
          <a:p>
            <a:r>
              <a:rPr lang="en-US" dirty="0"/>
              <a:t>1985</a:t>
            </a:r>
          </a:p>
        </p:txBody>
      </p:sp>
      <p:sp>
        <p:nvSpPr>
          <p:cNvPr id="21" name="TextBox 20"/>
          <p:cNvSpPr txBox="1"/>
          <p:nvPr/>
        </p:nvSpPr>
        <p:spPr>
          <a:xfrm>
            <a:off x="7667736" y="4895979"/>
            <a:ext cx="654627" cy="369331"/>
          </a:xfrm>
          <a:prstGeom prst="rect">
            <a:avLst/>
          </a:prstGeom>
          <a:noFill/>
        </p:spPr>
        <p:txBody>
          <a:bodyPr wrap="square" rtlCol="0">
            <a:spAutoFit/>
          </a:bodyPr>
          <a:lstStyle/>
          <a:p>
            <a:pPr algn="r"/>
            <a:r>
              <a:rPr lang="en-US" dirty="0"/>
              <a:t>2008</a:t>
            </a:r>
          </a:p>
        </p:txBody>
      </p:sp>
      <p:sp>
        <p:nvSpPr>
          <p:cNvPr id="22" name="TextBox 21"/>
          <p:cNvSpPr txBox="1"/>
          <p:nvPr/>
        </p:nvSpPr>
        <p:spPr>
          <a:xfrm>
            <a:off x="7965609" y="5429917"/>
            <a:ext cx="654627" cy="369331"/>
          </a:xfrm>
          <a:prstGeom prst="rect">
            <a:avLst/>
          </a:prstGeom>
          <a:noFill/>
        </p:spPr>
        <p:txBody>
          <a:bodyPr wrap="square" rtlCol="0">
            <a:spAutoFit/>
          </a:bodyPr>
          <a:lstStyle/>
          <a:p>
            <a:pPr algn="r"/>
            <a:r>
              <a:rPr lang="en-US" b="1" dirty="0"/>
              <a:t>2009</a:t>
            </a:r>
          </a:p>
        </p:txBody>
      </p:sp>
      <p:sp>
        <p:nvSpPr>
          <p:cNvPr id="23" name="TextBox 22"/>
          <p:cNvSpPr txBox="1"/>
          <p:nvPr/>
        </p:nvSpPr>
        <p:spPr>
          <a:xfrm>
            <a:off x="9119693" y="4896613"/>
            <a:ext cx="654627" cy="369331"/>
          </a:xfrm>
          <a:prstGeom prst="rect">
            <a:avLst/>
          </a:prstGeom>
          <a:noFill/>
        </p:spPr>
        <p:txBody>
          <a:bodyPr wrap="square" rtlCol="0">
            <a:spAutoFit/>
          </a:bodyPr>
          <a:lstStyle/>
          <a:p>
            <a:pPr algn="r"/>
            <a:r>
              <a:rPr lang="en-US" dirty="0"/>
              <a:t>2012</a:t>
            </a:r>
          </a:p>
        </p:txBody>
      </p:sp>
      <p:sp>
        <p:nvSpPr>
          <p:cNvPr id="15" name="TextBox 14"/>
          <p:cNvSpPr txBox="1"/>
          <p:nvPr/>
        </p:nvSpPr>
        <p:spPr>
          <a:xfrm>
            <a:off x="7830594" y="6295433"/>
            <a:ext cx="4185326" cy="253916"/>
          </a:xfrm>
          <a:prstGeom prst="rect">
            <a:avLst/>
          </a:prstGeom>
          <a:noFill/>
        </p:spPr>
        <p:txBody>
          <a:bodyPr wrap="square" rtlCol="0">
            <a:spAutoFit/>
          </a:bodyPr>
          <a:lstStyle/>
          <a:p>
            <a:r>
              <a:rPr lang="en-US" sz="1050" dirty="0"/>
              <a:t>Source: presentation to the CASD Scientific Committee in 2013</a:t>
            </a:r>
          </a:p>
        </p:txBody>
      </p:sp>
      <p:sp>
        <p:nvSpPr>
          <p:cNvPr id="4" name="TextBox 3"/>
          <p:cNvSpPr txBox="1"/>
          <p:nvPr/>
        </p:nvSpPr>
        <p:spPr>
          <a:xfrm>
            <a:off x="725864" y="4392891"/>
            <a:ext cx="3449448" cy="369332"/>
          </a:xfrm>
          <a:prstGeom prst="rect">
            <a:avLst/>
          </a:prstGeom>
          <a:noFill/>
        </p:spPr>
        <p:txBody>
          <a:bodyPr wrap="square" rtlCol="0">
            <a:spAutoFit/>
          </a:bodyPr>
          <a:lstStyle/>
          <a:p>
            <a:r>
              <a:rPr lang="en-US" dirty="0" err="1"/>
              <a:t>Loi</a:t>
            </a:r>
            <a:r>
              <a:rPr lang="en-US" dirty="0"/>
              <a:t> </a:t>
            </a:r>
            <a:r>
              <a:rPr lang="en-US" dirty="0" err="1"/>
              <a:t>Informatique</a:t>
            </a:r>
            <a:r>
              <a:rPr lang="en-US" dirty="0"/>
              <a:t> et </a:t>
            </a:r>
            <a:r>
              <a:rPr lang="en-US" dirty="0" err="1"/>
              <a:t>Libertés</a:t>
            </a:r>
            <a:r>
              <a:rPr lang="en-US" dirty="0"/>
              <a:t> (1978)</a:t>
            </a:r>
          </a:p>
        </p:txBody>
      </p:sp>
      <p:cxnSp>
        <p:nvCxnSpPr>
          <p:cNvPr id="6" name="Straight Arrow Connector 5"/>
          <p:cNvCxnSpPr>
            <a:stCxn id="4" idx="1"/>
          </p:cNvCxnSpPr>
          <p:nvPr/>
        </p:nvCxnSpPr>
        <p:spPr>
          <a:xfrm flipH="1">
            <a:off x="188260" y="4577557"/>
            <a:ext cx="537604" cy="2884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61070" y="4823161"/>
            <a:ext cx="654627" cy="369331"/>
          </a:xfrm>
          <a:prstGeom prst="rect">
            <a:avLst/>
          </a:prstGeom>
          <a:noFill/>
        </p:spPr>
        <p:txBody>
          <a:bodyPr wrap="square" rtlCol="0">
            <a:spAutoFit/>
          </a:bodyPr>
          <a:lstStyle/>
          <a:p>
            <a:pPr algn="r"/>
            <a:r>
              <a:rPr lang="en-US" dirty="0"/>
              <a:t>1995</a:t>
            </a:r>
          </a:p>
        </p:txBody>
      </p:sp>
      <p:sp>
        <p:nvSpPr>
          <p:cNvPr id="19" name="TextBox 18"/>
          <p:cNvSpPr txBox="1"/>
          <p:nvPr/>
        </p:nvSpPr>
        <p:spPr>
          <a:xfrm>
            <a:off x="2450588" y="5467717"/>
            <a:ext cx="1992761" cy="369332"/>
          </a:xfrm>
          <a:prstGeom prst="rect">
            <a:avLst/>
          </a:prstGeom>
          <a:noFill/>
        </p:spPr>
        <p:txBody>
          <a:bodyPr wrap="square" rtlCol="0">
            <a:spAutoFit/>
          </a:bodyPr>
          <a:lstStyle/>
          <a:p>
            <a:r>
              <a:rPr lang="en-US" dirty="0"/>
              <a:t>1</a:t>
            </a:r>
            <a:r>
              <a:rPr lang="en-US" baseline="30000" dirty="0"/>
              <a:t>st</a:t>
            </a:r>
            <a:r>
              <a:rPr lang="en-US" dirty="0"/>
              <a:t> working group</a:t>
            </a:r>
          </a:p>
        </p:txBody>
      </p:sp>
      <p:pic>
        <p:nvPicPr>
          <p:cNvPr id="5" name="Picture 4"/>
          <p:cNvPicPr>
            <a:picLocks noChangeAspect="1"/>
          </p:cNvPicPr>
          <p:nvPr/>
        </p:nvPicPr>
        <p:blipFill>
          <a:blip r:embed="rId3"/>
          <a:stretch>
            <a:fillRect/>
          </a:stretch>
        </p:blipFill>
        <p:spPr>
          <a:xfrm>
            <a:off x="8399504" y="2376390"/>
            <a:ext cx="3047506" cy="2029500"/>
          </a:xfrm>
          <a:prstGeom prst="rect">
            <a:avLst/>
          </a:prstGeom>
          <a:effectLst>
            <a:outerShdw blurRad="50800" dist="127000" dir="2700000" algn="tl" rotWithShape="0">
              <a:prstClr val="black">
                <a:alpha val="40000"/>
              </a:prstClr>
            </a:outerShdw>
          </a:effectLst>
        </p:spPr>
      </p:pic>
      <p:sp>
        <p:nvSpPr>
          <p:cNvPr id="25" name="TextBox 24"/>
          <p:cNvSpPr txBox="1"/>
          <p:nvPr/>
        </p:nvSpPr>
        <p:spPr>
          <a:xfrm>
            <a:off x="9923257" y="5442563"/>
            <a:ext cx="1309255" cy="646331"/>
          </a:xfrm>
          <a:prstGeom prst="rect">
            <a:avLst/>
          </a:prstGeom>
          <a:noFill/>
        </p:spPr>
        <p:txBody>
          <a:bodyPr wrap="square" rtlCol="0">
            <a:spAutoFit/>
          </a:bodyPr>
          <a:lstStyle/>
          <a:p>
            <a:pPr algn="r"/>
            <a:r>
              <a:rPr lang="en-US" dirty="0"/>
              <a:t>371 APs in 8 countries</a:t>
            </a:r>
          </a:p>
        </p:txBody>
      </p:sp>
      <p:sp>
        <p:nvSpPr>
          <p:cNvPr id="26" name="TextBox 25"/>
          <p:cNvSpPr txBox="1"/>
          <p:nvPr/>
        </p:nvSpPr>
        <p:spPr>
          <a:xfrm>
            <a:off x="1577066" y="5400249"/>
            <a:ext cx="654627" cy="369331"/>
          </a:xfrm>
          <a:prstGeom prst="rect">
            <a:avLst/>
          </a:prstGeom>
          <a:noFill/>
        </p:spPr>
        <p:txBody>
          <a:bodyPr wrap="square" rtlCol="0">
            <a:spAutoFit/>
          </a:bodyPr>
          <a:lstStyle/>
          <a:p>
            <a:pPr algn="r"/>
            <a:r>
              <a:rPr lang="en-US" dirty="0"/>
              <a:t>1990</a:t>
            </a:r>
          </a:p>
        </p:txBody>
      </p:sp>
    </p:spTree>
    <p:extLst>
      <p:ext uri="{BB962C8B-B14F-4D97-AF65-F5344CB8AC3E}">
        <p14:creationId xmlns:p14="http://schemas.microsoft.com/office/powerpoint/2010/main" val="272042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0"/>
                            </p:stCondLst>
                            <p:childTnLst>
                              <p:par>
                                <p:cTn id="48" presetID="10" presetClass="entr" presetSubtype="0" fill="hold" grpId="0" nodeType="afterEffect">
                                  <p:stCondLst>
                                    <p:cond delay="10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par>
                          <p:cTn id="55" fill="hold">
                            <p:stCondLst>
                              <p:cond delay="0"/>
                            </p:stCondLst>
                            <p:childTnLst>
                              <p:par>
                                <p:cTn id="56" presetID="10" presetClass="entr" presetSubtype="0" fill="hold" nodeType="afterEffect">
                                  <p:stCondLst>
                                    <p:cond delay="50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8" grpId="0" uiExpand="1"/>
      <p:bldP spid="21" grpId="0" uiExpand="1"/>
      <p:bldP spid="22" grpId="0"/>
      <p:bldP spid="23" grpId="0"/>
      <p:bldP spid="15" grpId="0"/>
      <p:bldP spid="4" grpId="0"/>
      <p:bldP spid="17" grpId="0"/>
      <p:bldP spid="19"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mechanisms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87145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Variation in access mechanisms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07752938"/>
              </p:ext>
            </p:extLst>
          </p:nvPr>
        </p:nvGraphicFramePr>
        <p:xfrm>
          <a:off x="838200" y="1825625"/>
          <a:ext cx="10515600" cy="2763520"/>
        </p:xfrm>
        <a:graphic>
          <a:graphicData uri="http://schemas.openxmlformats.org/drawingml/2006/table">
            <a:tbl>
              <a:tblPr firstRow="1" firstCol="1" bandRow="1">
                <a:tableStyleId>{F5AB1C69-6EDB-4FF4-983F-18BD219EF322}</a:tableStyleId>
              </a:tblPr>
              <a:tblGrid>
                <a:gridCol w="2177226">
                  <a:extLst>
                    <a:ext uri="{9D8B030D-6E8A-4147-A177-3AD203B41FA5}">
                      <a16:colId xmlns:a16="http://schemas.microsoft.com/office/drawing/2014/main" val="976717757"/>
                    </a:ext>
                  </a:extLst>
                </a:gridCol>
                <a:gridCol w="2029014">
                  <a:extLst>
                    <a:ext uri="{9D8B030D-6E8A-4147-A177-3AD203B41FA5}">
                      <a16:colId xmlns:a16="http://schemas.microsoft.com/office/drawing/2014/main" val="358377393"/>
                    </a:ext>
                  </a:extLst>
                </a:gridCol>
                <a:gridCol w="2103120">
                  <a:extLst>
                    <a:ext uri="{9D8B030D-6E8A-4147-A177-3AD203B41FA5}">
                      <a16:colId xmlns:a16="http://schemas.microsoft.com/office/drawing/2014/main" val="3940858868"/>
                    </a:ext>
                  </a:extLst>
                </a:gridCol>
                <a:gridCol w="2103120">
                  <a:extLst>
                    <a:ext uri="{9D8B030D-6E8A-4147-A177-3AD203B41FA5}">
                      <a16:colId xmlns:a16="http://schemas.microsoft.com/office/drawing/2014/main" val="1856467771"/>
                    </a:ext>
                  </a:extLst>
                </a:gridCol>
                <a:gridCol w="2103120">
                  <a:extLst>
                    <a:ext uri="{9D8B030D-6E8A-4147-A177-3AD203B41FA5}">
                      <a16:colId xmlns:a16="http://schemas.microsoft.com/office/drawing/2014/main" val="859303789"/>
                    </a:ext>
                  </a:extLst>
                </a:gridCol>
              </a:tblGrid>
              <a:tr h="370840">
                <a:tc>
                  <a:txBody>
                    <a:bodyPr/>
                    <a:lstStyle/>
                    <a:p>
                      <a:endParaRPr lang="en-US" dirty="0"/>
                    </a:p>
                  </a:txBody>
                  <a:tcPr/>
                </a:tc>
                <a:tc>
                  <a:txBody>
                    <a:bodyPr/>
                    <a:lstStyle/>
                    <a:p>
                      <a:pPr algn="ctr"/>
                      <a:r>
                        <a:rPr lang="en-US" dirty="0" smtClean="0"/>
                        <a:t>USA</a:t>
                      </a:r>
                      <a:endParaRPr lang="en-US" dirty="0"/>
                    </a:p>
                  </a:txBody>
                  <a:tcPr/>
                </a:tc>
                <a:tc>
                  <a:txBody>
                    <a:bodyPr/>
                    <a:lstStyle/>
                    <a:p>
                      <a:pPr algn="ctr"/>
                      <a:r>
                        <a:rPr lang="en-US" dirty="0" smtClean="0"/>
                        <a:t>France</a:t>
                      </a:r>
                      <a:endParaRPr lang="en-US" dirty="0"/>
                    </a:p>
                  </a:txBody>
                  <a:tcPr/>
                </a:tc>
                <a:tc>
                  <a:txBody>
                    <a:bodyPr/>
                    <a:lstStyle/>
                    <a:p>
                      <a:pPr algn="ctr"/>
                      <a:r>
                        <a:rPr lang="en-US" dirty="0" smtClean="0"/>
                        <a:t>Germany</a:t>
                      </a:r>
                      <a:endParaRPr lang="en-US" dirty="0"/>
                    </a:p>
                  </a:txBody>
                  <a:tcPr/>
                </a:tc>
                <a:tc>
                  <a:txBody>
                    <a:bodyPr/>
                    <a:lstStyle/>
                    <a:p>
                      <a:pPr algn="ctr"/>
                      <a:r>
                        <a:rPr lang="en-US" dirty="0" smtClean="0"/>
                        <a:t>Canada</a:t>
                      </a:r>
                      <a:endParaRPr lang="en-US" dirty="0"/>
                    </a:p>
                  </a:txBody>
                  <a:tcPr/>
                </a:tc>
                <a:extLst>
                  <a:ext uri="{0D108BD9-81ED-4DB2-BD59-A6C34878D82A}">
                    <a16:rowId xmlns:a16="http://schemas.microsoft.com/office/drawing/2014/main" val="2919286837"/>
                  </a:ext>
                </a:extLst>
              </a:tr>
              <a:tr h="370840">
                <a:tc>
                  <a:txBody>
                    <a:bodyPr/>
                    <a:lstStyle/>
                    <a:p>
                      <a:r>
                        <a:rPr lang="en-US" dirty="0" smtClean="0"/>
                        <a:t>Physical</a:t>
                      </a:r>
                      <a:r>
                        <a:rPr lang="en-US" baseline="0" dirty="0" smtClean="0"/>
                        <a:t> enclave</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Yes/ No</a:t>
                      </a:r>
                      <a:endParaRPr lang="en-US" dirty="0"/>
                    </a:p>
                  </a:txBody>
                  <a:tcPr/>
                </a:tc>
                <a:tc>
                  <a:txBody>
                    <a:bodyPr/>
                    <a:lstStyle/>
                    <a:p>
                      <a:pPr algn="ctr"/>
                      <a:r>
                        <a:rPr lang="en-US" dirty="0" smtClean="0"/>
                        <a:t>Yes</a:t>
                      </a:r>
                      <a:endParaRPr lang="en-US" dirty="0"/>
                    </a:p>
                  </a:txBody>
                  <a:tcPr/>
                </a:tc>
                <a:extLst>
                  <a:ext uri="{0D108BD9-81ED-4DB2-BD59-A6C34878D82A}">
                    <a16:rowId xmlns:a16="http://schemas.microsoft.com/office/drawing/2014/main" val="3614165283"/>
                  </a:ext>
                </a:extLst>
              </a:tr>
              <a:tr h="370840">
                <a:tc>
                  <a:txBody>
                    <a:bodyPr/>
                    <a:lstStyle/>
                    <a:p>
                      <a:r>
                        <a:rPr lang="en-US" dirty="0" smtClean="0"/>
                        <a:t>Data in same</a:t>
                      </a:r>
                      <a:r>
                        <a:rPr lang="en-US" baseline="0" dirty="0" smtClean="0"/>
                        <a:t> enclave</a:t>
                      </a:r>
                      <a:endParaRPr lang="en-US" dirty="0"/>
                    </a:p>
                  </a:txBody>
                  <a:tcPr/>
                </a:tc>
                <a:tc>
                  <a:txBody>
                    <a:bodyPr/>
                    <a:lstStyle/>
                    <a:p>
                      <a:pPr algn="ctr"/>
                      <a:r>
                        <a:rPr lang="en-US" dirty="0" smtClean="0"/>
                        <a:t>No</a:t>
                      </a:r>
                      <a:endParaRPr lang="en-US" dirty="0"/>
                    </a:p>
                  </a:txBody>
                  <a:tcPr/>
                </a:tc>
                <a:tc>
                  <a:txBody>
                    <a:bodyPr/>
                    <a:lstStyle/>
                    <a:p>
                      <a:pPr algn="ctr"/>
                      <a:r>
                        <a:rPr lang="en-US" dirty="0" smtClean="0"/>
                        <a:t>--</a:t>
                      </a:r>
                      <a:endParaRPr lang="en-US" dirty="0"/>
                    </a:p>
                  </a:txBody>
                  <a:tcPr/>
                </a:tc>
                <a:tc>
                  <a:txBody>
                    <a:bodyPr/>
                    <a:lstStyle/>
                    <a:p>
                      <a:pPr algn="ctr"/>
                      <a:r>
                        <a:rPr lang="en-US" dirty="0" smtClean="0"/>
                        <a:t>No</a:t>
                      </a:r>
                      <a:endParaRPr lang="en-US" dirty="0"/>
                    </a:p>
                  </a:txBody>
                  <a:tcPr/>
                </a:tc>
                <a:tc>
                  <a:txBody>
                    <a:bodyPr/>
                    <a:lstStyle/>
                    <a:p>
                      <a:pPr algn="ctr"/>
                      <a:r>
                        <a:rPr lang="en-US" dirty="0" smtClean="0"/>
                        <a:t>Yes</a:t>
                      </a:r>
                      <a:endParaRPr lang="en-US" dirty="0"/>
                    </a:p>
                  </a:txBody>
                  <a:tcPr/>
                </a:tc>
                <a:extLst>
                  <a:ext uri="{0D108BD9-81ED-4DB2-BD59-A6C34878D82A}">
                    <a16:rowId xmlns:a16="http://schemas.microsoft.com/office/drawing/2014/main" val="3955626036"/>
                  </a:ext>
                </a:extLst>
              </a:tr>
              <a:tr h="370840">
                <a:tc>
                  <a:txBody>
                    <a:bodyPr/>
                    <a:lstStyle/>
                    <a:p>
                      <a:r>
                        <a:rPr lang="en-US" dirty="0" smtClean="0"/>
                        <a:t>Custom hardware</a:t>
                      </a:r>
                      <a:endParaRPr lang="en-US" dirty="0"/>
                    </a:p>
                  </a:txBody>
                  <a:tcPr/>
                </a:tc>
                <a:tc>
                  <a:txBody>
                    <a:bodyPr/>
                    <a:lstStyle/>
                    <a:p>
                      <a:pPr algn="ctr"/>
                      <a:r>
                        <a:rPr lang="en-US" dirty="0" smtClean="0"/>
                        <a:t>No</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extLst>
                  <a:ext uri="{0D108BD9-81ED-4DB2-BD59-A6C34878D82A}">
                    <a16:rowId xmlns:a16="http://schemas.microsoft.com/office/drawing/2014/main" val="2757829912"/>
                  </a:ext>
                </a:extLst>
              </a:tr>
              <a:tr h="370840">
                <a:tc>
                  <a:txBody>
                    <a:bodyPr/>
                    <a:lstStyle/>
                    <a:p>
                      <a:r>
                        <a:rPr lang="en-US" dirty="0" smtClean="0"/>
                        <a:t>Standard hardware</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extLst>
                  <a:ext uri="{0D108BD9-81ED-4DB2-BD59-A6C34878D82A}">
                    <a16:rowId xmlns:a16="http://schemas.microsoft.com/office/drawing/2014/main" val="3432079618"/>
                  </a:ext>
                </a:extLst>
              </a:tr>
              <a:tr h="370840">
                <a:tc>
                  <a:txBody>
                    <a:bodyPr/>
                    <a:lstStyle/>
                    <a:p>
                      <a:r>
                        <a:rPr lang="en-US" dirty="0" smtClean="0"/>
                        <a:t>Multiple data sources/providers</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No/Yes</a:t>
                      </a:r>
                      <a:endParaRPr lang="en-US" dirty="0"/>
                    </a:p>
                  </a:txBody>
                  <a:tcPr/>
                </a:tc>
                <a:extLst>
                  <a:ext uri="{0D108BD9-81ED-4DB2-BD59-A6C34878D82A}">
                    <a16:rowId xmlns:a16="http://schemas.microsoft.com/office/drawing/2014/main" val="1833307524"/>
                  </a:ext>
                </a:extLst>
              </a:tr>
            </a:tbl>
          </a:graphicData>
        </a:graphic>
      </p:graphicFrame>
    </p:spTree>
    <p:extLst>
      <p:ext uri="{BB962C8B-B14F-4D97-AF65-F5344CB8AC3E}">
        <p14:creationId xmlns:p14="http://schemas.microsoft.com/office/powerpoint/2010/main" val="2783911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newer methods: </a:t>
            </a:r>
            <a:r>
              <a:rPr lang="en-US" b="1" dirty="0"/>
              <a:t>Data Enclaves </a:t>
            </a:r>
            <a:endParaRPr lang="en-US" dirty="0"/>
          </a:p>
        </p:txBody>
      </p:sp>
      <p:sp>
        <p:nvSpPr>
          <p:cNvPr id="3" name="Content Placeholder 2"/>
          <p:cNvSpPr>
            <a:spLocks noGrp="1"/>
          </p:cNvSpPr>
          <p:nvPr>
            <p:ph idx="1"/>
          </p:nvPr>
        </p:nvSpPr>
        <p:spPr/>
        <p:txBody>
          <a:bodyPr/>
          <a:lstStyle/>
          <a:p>
            <a:r>
              <a:rPr lang="en-US" dirty="0"/>
              <a:t>custom tabulations (by staff) became too onerous</a:t>
            </a:r>
          </a:p>
          <a:p>
            <a:r>
              <a:rPr lang="en-US" dirty="0"/>
              <a:t>tabulation and analysis work offloaded onto researchers by providing them with access to protected microdata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496" y="2990439"/>
            <a:ext cx="2591750" cy="3674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657" y="3307719"/>
            <a:ext cx="2694959" cy="3462357"/>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3066" y="4093145"/>
            <a:ext cx="3915344" cy="2083818"/>
          </a:xfrm>
          <a:prstGeom prst="rect">
            <a:avLst/>
          </a:prstGeom>
        </p:spPr>
      </p:pic>
    </p:spTree>
    <p:extLst>
      <p:ext uri="{BB962C8B-B14F-4D97-AF65-F5344CB8AC3E}">
        <p14:creationId xmlns:p14="http://schemas.microsoft.com/office/powerpoint/2010/main" val="277877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 presetClass="entr" presetSubtype="0"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is a data enclave?</a:t>
            </a:r>
            <a:endParaRPr lang="en-US" dirty="0"/>
          </a:p>
        </p:txBody>
      </p:sp>
      <p:sp>
        <p:nvSpPr>
          <p:cNvPr id="3" name="Content Placeholder 2"/>
          <p:cNvSpPr>
            <a:spLocks noGrp="1"/>
          </p:cNvSpPr>
          <p:nvPr>
            <p:ph idx="1"/>
          </p:nvPr>
        </p:nvSpPr>
        <p:spPr/>
        <p:txBody>
          <a:bodyPr/>
          <a:lstStyle/>
          <a:p>
            <a:r>
              <a:rPr lang="en-US" dirty="0" smtClean="0"/>
              <a:t>Secure and authorized room</a:t>
            </a:r>
          </a:p>
          <a:p>
            <a:r>
              <a:rPr lang="en-US" dirty="0" smtClean="0"/>
              <a:t>May be under control of statistical agency but possibly outside the agency (“embassy” model)</a:t>
            </a:r>
          </a:p>
          <a:p>
            <a:pPr lvl="1"/>
            <a:r>
              <a:rPr lang="en-US" dirty="0" smtClean="0"/>
              <a:t>In some cases may be under contractual control (university)</a:t>
            </a:r>
          </a:p>
          <a:p>
            <a:r>
              <a:rPr lang="en-US" dirty="0" smtClean="0"/>
              <a:t>May be used to describe</a:t>
            </a:r>
          </a:p>
          <a:p>
            <a:pPr lvl="1"/>
            <a:r>
              <a:rPr lang="en-US" dirty="0" smtClean="0"/>
              <a:t>The room housing the data</a:t>
            </a:r>
          </a:p>
          <a:p>
            <a:pPr lvl="1"/>
            <a:r>
              <a:rPr lang="en-US" dirty="0" smtClean="0"/>
              <a:t>The room which the researcher enters</a:t>
            </a:r>
          </a:p>
          <a:p>
            <a:r>
              <a:rPr lang="en-US" dirty="0" smtClean="0"/>
              <a:t>When the two differ: “Virtual Data Enclave”</a:t>
            </a:r>
            <a:endParaRPr lang="en-US" dirty="0"/>
          </a:p>
        </p:txBody>
      </p:sp>
    </p:spTree>
    <p:extLst>
      <p:ext uri="{BB962C8B-B14F-4D97-AF65-F5344CB8AC3E}">
        <p14:creationId xmlns:p14="http://schemas.microsoft.com/office/powerpoint/2010/main" val="378610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a:off x="7152699" y="1507808"/>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978529" y="1479665"/>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sp>
        <p:nvSpPr>
          <p:cNvPr id="28" name="Rectangle 27"/>
          <p:cNvSpPr/>
          <p:nvPr/>
        </p:nvSpPr>
        <p:spPr>
          <a:xfrm>
            <a:off x="8623452" y="2433885"/>
            <a:ext cx="479657" cy="8040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40" name="Rectangle 39"/>
          <p:cNvSpPr/>
          <p:nvPr/>
        </p:nvSpPr>
        <p:spPr>
          <a:xfrm>
            <a:off x="2882764" y="2365497"/>
            <a:ext cx="791539" cy="530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712980" y="1703096"/>
            <a:ext cx="7903579" cy="1692094"/>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grpSp>
        <p:nvGrpSpPr>
          <p:cNvPr id="9" name="Group 8"/>
          <p:cNvGrpSpPr/>
          <p:nvPr/>
        </p:nvGrpSpPr>
        <p:grpSpPr>
          <a:xfrm>
            <a:off x="8458295" y="4414042"/>
            <a:ext cx="3870686" cy="1845232"/>
            <a:chOff x="7087244" y="4493596"/>
            <a:chExt cx="3870686" cy="1006152"/>
          </a:xfrm>
          <a:solidFill>
            <a:schemeClr val="bg1"/>
          </a:solidFill>
        </p:grpSpPr>
        <p:sp>
          <p:nvSpPr>
            <p:cNvPr id="6" name="TextBox 5"/>
            <p:cNvSpPr txBox="1"/>
            <p:nvPr/>
          </p:nvSpPr>
          <p:spPr>
            <a:xfrm>
              <a:off x="7533086" y="4543164"/>
              <a:ext cx="3424844" cy="956584"/>
            </a:xfrm>
            <a:prstGeom prst="rect">
              <a:avLst/>
            </a:prstGeom>
            <a:grpFill/>
            <a:ln>
              <a:solidFill>
                <a:schemeClr val="accent4">
                  <a:lumMod val="75000"/>
                </a:schemeClr>
              </a:solidFill>
            </a:ln>
            <a:effectLst/>
          </p:spPr>
          <p:txBody>
            <a:bodyPr wrap="square" rtlCol="0">
              <a:spAutoFit/>
            </a:bodyPr>
            <a:lstStyle/>
            <a:p>
              <a:r>
                <a:rPr lang="en-US" dirty="0"/>
                <a:t>Submitting analysis programs by email or through website, with manual disclosure avoidance (DA)</a:t>
              </a:r>
              <a:br>
                <a:rPr lang="en-US" dirty="0"/>
              </a:br>
              <a:r>
                <a:rPr lang="en-US" dirty="0"/>
                <a:t/>
              </a:r>
              <a:br>
                <a:rPr lang="en-US" dirty="0"/>
              </a:br>
              <a:r>
                <a:rPr lang="en-US" dirty="0"/>
                <a:t>(possibly combined with synthetic microdata)</a:t>
              </a:r>
            </a:p>
          </p:txBody>
        </p:sp>
        <p:cxnSp>
          <p:nvCxnSpPr>
            <p:cNvPr id="8" name="Straight Connector 7"/>
            <p:cNvCxnSpPr>
              <a:stCxn id="34" idx="3"/>
              <a:endCxn id="6" idx="1"/>
            </p:cNvCxnSpPr>
            <p:nvPr/>
          </p:nvCxnSpPr>
          <p:spPr>
            <a:xfrm>
              <a:off x="7087244" y="4493596"/>
              <a:ext cx="445842" cy="5278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458295" y="2607193"/>
            <a:ext cx="3860755" cy="923330"/>
            <a:chOff x="7114786" y="1556271"/>
            <a:chExt cx="3860755" cy="923330"/>
          </a:xfrm>
        </p:grpSpPr>
        <p:sp>
          <p:nvSpPr>
            <p:cNvPr id="43" name="TextBox 42"/>
            <p:cNvSpPr txBox="1"/>
            <p:nvPr/>
          </p:nvSpPr>
          <p:spPr>
            <a:xfrm>
              <a:off x="7550697" y="1556271"/>
              <a:ext cx="3424844" cy="923330"/>
            </a:xfrm>
            <a:prstGeom prst="rect">
              <a:avLst/>
            </a:prstGeom>
            <a:solidFill>
              <a:schemeClr val="bg1"/>
            </a:solidFill>
            <a:ln>
              <a:solidFill>
                <a:schemeClr val="accent4">
                  <a:lumMod val="75000"/>
                </a:schemeClr>
              </a:solidFill>
            </a:ln>
            <a:effectLst/>
          </p:spPr>
          <p:txBody>
            <a:bodyPr wrap="square" rtlCol="0">
              <a:spAutoFit/>
            </a:bodyPr>
            <a:lstStyle/>
            <a:p>
              <a:r>
                <a:rPr lang="en-US" dirty="0"/>
                <a:t>Software on your own PC giving a view onto secure data environment, with manual DA</a:t>
              </a:r>
            </a:p>
          </p:txBody>
        </p:sp>
        <p:cxnSp>
          <p:nvCxnSpPr>
            <p:cNvPr id="44" name="Straight Connector 43"/>
            <p:cNvCxnSpPr>
              <a:stCxn id="32" idx="3"/>
              <a:endCxn id="43" idx="1"/>
            </p:cNvCxnSpPr>
            <p:nvPr/>
          </p:nvCxnSpPr>
          <p:spPr>
            <a:xfrm flipV="1">
              <a:off x="7114786" y="2017936"/>
              <a:ext cx="435911" cy="98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914286" y="4378245"/>
            <a:ext cx="1396538" cy="369332"/>
          </a:xfrm>
          <a:prstGeom prst="rect">
            <a:avLst/>
          </a:prstGeom>
          <a:noFill/>
        </p:spPr>
        <p:txBody>
          <a:bodyPr wrap="square" rtlCol="0">
            <a:spAutoFit/>
          </a:bodyPr>
          <a:lstStyle/>
          <a:p>
            <a:r>
              <a:rPr lang="en-US" dirty="0"/>
              <a:t>Privacy   loss</a:t>
            </a:r>
          </a:p>
        </p:txBody>
      </p:sp>
      <p:cxnSp>
        <p:nvCxnSpPr>
          <p:cNvPr id="59" name="Straight Arrow Connector 58"/>
          <p:cNvCxnSpPr/>
          <p:nvPr/>
        </p:nvCxnSpPr>
        <p:spPr>
          <a:xfrm>
            <a:off x="4125590" y="4313487"/>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8458295" y="3540504"/>
            <a:ext cx="3865760" cy="923330"/>
            <a:chOff x="7109781" y="1556271"/>
            <a:chExt cx="3865760" cy="923330"/>
          </a:xfrm>
        </p:grpSpPr>
        <p:sp>
          <p:nvSpPr>
            <p:cNvPr id="65" name="TextBox 64"/>
            <p:cNvSpPr txBox="1"/>
            <p:nvPr/>
          </p:nvSpPr>
          <p:spPr>
            <a:xfrm>
              <a:off x="7550697" y="1556271"/>
              <a:ext cx="3424844" cy="923330"/>
            </a:xfrm>
            <a:prstGeom prst="rect">
              <a:avLst/>
            </a:prstGeom>
            <a:solidFill>
              <a:schemeClr val="bg1"/>
            </a:solidFill>
            <a:ln>
              <a:solidFill>
                <a:schemeClr val="accent4">
                  <a:lumMod val="75000"/>
                </a:schemeClr>
              </a:solidFill>
            </a:ln>
            <a:effectLst/>
          </p:spPr>
          <p:txBody>
            <a:bodyPr wrap="square" rtlCol="0">
              <a:spAutoFit/>
            </a:bodyPr>
            <a:lstStyle/>
            <a:p>
              <a:r>
                <a:rPr lang="en-US" dirty="0"/>
                <a:t>Secondary secure PC giving a view onto secure data environment, with manual DA</a:t>
              </a:r>
            </a:p>
          </p:txBody>
        </p:sp>
        <p:cxnSp>
          <p:nvCxnSpPr>
            <p:cNvPr id="66" name="Straight Connector 65"/>
            <p:cNvCxnSpPr>
              <a:stCxn id="27" idx="3"/>
              <a:endCxn id="65" idx="1"/>
            </p:cNvCxnSpPr>
            <p:nvPr/>
          </p:nvCxnSpPr>
          <p:spPr>
            <a:xfrm>
              <a:off x="7109781" y="1746751"/>
              <a:ext cx="440916" cy="271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90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xit" presetSubtype="0" fill="hold" nodeType="withEffect">
                                  <p:stCondLst>
                                    <p:cond delay="0"/>
                                  </p:stCondLst>
                                  <p:childTnLst>
                                    <p:animEffect transition="out" filter="fade">
                                      <p:cBhvr>
                                        <p:cTn id="12" dur="500"/>
                                        <p:tgtEl>
                                          <p:spTgt spid="57"/>
                                        </p:tgtEl>
                                      </p:cBhvr>
                                    </p:animEffect>
                                    <p:set>
                                      <p:cBhvr>
                                        <p:cTn id="13" dur="1" fill="hold">
                                          <p:stCondLst>
                                            <p:cond delay="499"/>
                                          </p:stCondLst>
                                        </p:cTn>
                                        <p:tgtEl>
                                          <p:spTgt spid="5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58"/>
                                        </p:tgtEl>
                                      </p:cBhvr>
                                    </p:animEffect>
                                    <p:set>
                                      <p:cBhvr>
                                        <p:cTn id="21" dur="1" fill="hold">
                                          <p:stCondLst>
                                            <p:cond delay="499"/>
                                          </p:stCondLst>
                                        </p:cTn>
                                        <p:tgtEl>
                                          <p:spTgt spid="5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7" grpId="0" animBg="1"/>
      <p:bldP spid="5" grpId="0" animBg="1"/>
      <p:bldP spid="32" grpId="0" animBg="1"/>
      <p:bldP spid="34" grpId="0" animBg="1"/>
      <p:bldP spid="54" grpId="0"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with researcher-controlled release</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a:off x="7138842" y="2382192"/>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extLst>
      <p:ext uri="{BB962C8B-B14F-4D97-AF65-F5344CB8AC3E}">
        <p14:creationId xmlns:p14="http://schemas.microsoft.com/office/powerpoint/2010/main" val="13378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with researcher-controlled release</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rot="5400000">
            <a:off x="7966682" y="3437194"/>
            <a:ext cx="1323266" cy="507313"/>
          </a:xfrm>
          <a:prstGeom prst="rect">
            <a:avLst/>
          </a:prstGeom>
          <a:solidFill>
            <a:schemeClr val="accent4">
              <a:lumMod val="75000"/>
            </a:schemeClr>
          </a:solidFill>
          <a:ln>
            <a:solidFill>
              <a:schemeClr val="tx1"/>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extLst>
      <p:ext uri="{BB962C8B-B14F-4D97-AF65-F5344CB8AC3E}">
        <p14:creationId xmlns:p14="http://schemas.microsoft.com/office/powerpoint/2010/main" val="41899284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confidentiality of statistical agency data</a:t>
            </a:r>
          </a:p>
        </p:txBody>
      </p:sp>
      <p:sp>
        <p:nvSpPr>
          <p:cNvPr id="3" name="Content Placeholder 2"/>
          <p:cNvSpPr>
            <a:spLocks noGrp="1"/>
          </p:cNvSpPr>
          <p:nvPr>
            <p:ph idx="1"/>
          </p:nvPr>
        </p:nvSpPr>
        <p:spPr/>
        <p:txBody>
          <a:bodyPr>
            <a:normAutofit lnSpcReduction="10000"/>
          </a:bodyPr>
          <a:lstStyle/>
          <a:p>
            <a:r>
              <a:rPr lang="en-US" sz="4000" dirty="0"/>
              <a:t>“… when the secretary of [Commerce and Labor] directed that the census schedules of manufacturing establishments should be open to the inspection of officials belonging to another bureau within the same department […] and the director [of the Census Bureau] refused [….] because of the pledge of secrecy…”</a:t>
            </a:r>
          </a:p>
          <a:p>
            <a:pPr marL="0" indent="0">
              <a:buNone/>
            </a:pPr>
            <a:r>
              <a:rPr lang="en-US" sz="4000" dirty="0"/>
              <a:t>(Walter Wilcox, 1914)</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860" y="3928122"/>
            <a:ext cx="4607179" cy="2929878"/>
          </a:xfrm>
          <a:prstGeom prst="rect">
            <a:avLst/>
          </a:prstGeom>
        </p:spPr>
      </p:pic>
    </p:spTree>
    <p:extLst>
      <p:ext uri="{BB962C8B-B14F-4D97-AF65-F5344CB8AC3E}">
        <p14:creationId xmlns:p14="http://schemas.microsoft.com/office/powerpoint/2010/main" val="316899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97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750"/>
                            </p:stCondLst>
                            <p:childTnLst>
                              <p:par>
                                <p:cTn id="20" presetID="10" presetClass="entr" presetSubtype="0" fill="hold" grpId="0" nodeType="after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nodeType="after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grpSp>
        <p:nvGrpSpPr>
          <p:cNvPr id="13" name="Group 12"/>
          <p:cNvGrpSpPr/>
          <p:nvPr/>
        </p:nvGrpSpPr>
        <p:grpSpPr>
          <a:xfrm>
            <a:off x="6693922" y="1860356"/>
            <a:ext cx="4862202" cy="4201676"/>
            <a:chOff x="6693922" y="1860356"/>
            <a:chExt cx="4862202" cy="4201676"/>
          </a:xfrm>
        </p:grpSpPr>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534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5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750"/>
                            </p:stCondLst>
                            <p:childTnLst>
                              <p:par>
                                <p:cTn id="9" presetID="42" presetClass="path" presetSubtype="0" accel="50000" decel="50000" fill="hold" nodeType="afterEffect">
                                  <p:stCondLst>
                                    <p:cond delay="0"/>
                                  </p:stCondLst>
                                  <p:childTnLst>
                                    <p:animMotion origin="layout" path="M -4.79167E-6 -4.81481E-6 L -0.28789 0.00024 " pathEditMode="relative" rAng="0" ptsTypes="AA">
                                      <p:cBhvr>
                                        <p:cTn id="10" dur="2000" fill="hold"/>
                                        <p:tgtEl>
                                          <p:spTgt spid="4"/>
                                        </p:tgtEl>
                                        <p:attrNameLst>
                                          <p:attrName>ppt_x</p:attrName>
                                          <p:attrName>ppt_y</p:attrName>
                                        </p:attrNameLst>
                                      </p:cBhvr>
                                      <p:rCtr x="-144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paradigm</a:t>
            </a:r>
          </a:p>
        </p:txBody>
      </p:sp>
      <p:pic>
        <p:nvPicPr>
          <p:cNvPr id="1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470" y="2963069"/>
            <a:ext cx="2381250" cy="2076450"/>
          </a:xfrm>
          <a:prstGeom prst="rect">
            <a:avLst/>
          </a:prstGeom>
        </p:spPr>
      </p:pic>
      <p:cxnSp>
        <p:nvCxnSpPr>
          <p:cNvPr id="8" name="Straight Connector 7"/>
          <p:cNvCxnSpPr>
            <a:cxnSpLocks/>
          </p:cNvCxnSpPr>
          <p:nvPr/>
        </p:nvCxnSpPr>
        <p:spPr>
          <a:xfrm>
            <a:off x="493486" y="5377970"/>
            <a:ext cx="10236090" cy="0"/>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508000" y="6154057"/>
            <a:ext cx="10221576" cy="49371"/>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4" y="2554884"/>
            <a:ext cx="3166198" cy="2111829"/>
          </a:xfrm>
          <a:prstGeom prst="rect">
            <a:avLst/>
          </a:prstGeom>
          <a:effectLst>
            <a:softEdge rad="127000"/>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939" y="2428973"/>
            <a:ext cx="1717637" cy="2434965"/>
          </a:xfrm>
          <a:prstGeom prst="rect">
            <a:avLst/>
          </a:prstGeom>
          <a:effectLst>
            <a:softEdge rad="88900"/>
          </a:effectLst>
        </p:spPr>
      </p:pic>
      <p:sp>
        <p:nvSpPr>
          <p:cNvPr id="31" name="Rectangle: Rounded Corners 30"/>
          <p:cNvSpPr/>
          <p:nvPr/>
        </p:nvSpPr>
        <p:spPr>
          <a:xfrm>
            <a:off x="6137807"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261838" y="5766014"/>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118424" y="501043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615764" y="5766013"/>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10333078" y="576601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p:cNvSpPr/>
          <p:nvPr/>
        </p:nvSpPr>
        <p:spPr>
          <a:xfrm>
            <a:off x="10333077" y="488040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8131513"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65775" y="1212516"/>
            <a:ext cx="2692625" cy="1433064"/>
          </a:xfrm>
          <a:prstGeom prst="rect">
            <a:avLst/>
          </a:prstGeom>
          <a:effectLst>
            <a:softEdge rad="203200"/>
          </a:effectLst>
        </p:spPr>
      </p:pic>
      <p:pic>
        <p:nvPicPr>
          <p:cNvPr id="39" name="Picture 3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175445" y="2461169"/>
            <a:ext cx="1836494" cy="2359441"/>
          </a:xfrm>
          <a:prstGeom prst="rect">
            <a:avLst/>
          </a:prstGeom>
          <a:effectLst>
            <a:softEdge rad="101600"/>
          </a:effectLst>
        </p:spPr>
      </p:pic>
    </p:spTree>
    <p:extLst>
      <p:ext uri="{BB962C8B-B14F-4D97-AF65-F5344CB8AC3E}">
        <p14:creationId xmlns:p14="http://schemas.microsoft.com/office/powerpoint/2010/main" val="1785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xit" presetSubtype="2" fill="hold" grpId="0" nodeType="withEffect">
                                  <p:stCondLst>
                                    <p:cond delay="0"/>
                                  </p:stCondLst>
                                  <p:childTnLst>
                                    <p:animEffect transition="out" filter="wipe(right)">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righ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22" presetClass="exit" presetSubtype="8" fill="hold" grpId="1" nodeType="withEffect">
                                  <p:stCondLst>
                                    <p:cond delay="0"/>
                                  </p:stCondLst>
                                  <p:childTnLst>
                                    <p:animEffect transition="out" filter="wipe(left)">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22" presetClass="exit" presetSubtype="8" fill="hold" grpId="1" nodeType="withEffect">
                                  <p:stCondLst>
                                    <p:cond delay="0"/>
                                  </p:stCondLst>
                                  <p:childTnLst>
                                    <p:animEffect transition="out" filter="wipe(left)">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grpId="1" nodeType="clickEffect">
                                  <p:stCondLst>
                                    <p:cond delay="0"/>
                                  </p:stCondLst>
                                  <p:childTnLst>
                                    <p:animEffect transition="out" filter="wipe(right)">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par>
                                <p:cTn id="55" presetID="10" presetClass="exit" presetSubtype="0" fill="hold" nodeType="with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3" grpId="1" animBg="1"/>
      <p:bldP spid="34" grpId="0" animBg="1"/>
      <p:bldP spid="34" grpId="1" animBg="1"/>
      <p:bldP spid="35" grpId="0" animBg="1"/>
      <p:bldP spid="36" grpId="0" animBg="1"/>
      <p:bldP spid="36" grpId="1"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spaces”: that </a:t>
            </a:r>
            <a:r>
              <a:rPr lang="en-US" dirty="0"/>
              <a:t>spaceship thing…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22400" y="1834166"/>
            <a:ext cx="3947886" cy="4263717"/>
          </a:xfrm>
        </p:spPr>
      </p:pic>
      <p:sp>
        <p:nvSpPr>
          <p:cNvPr id="5" name="Content Placeholder 4"/>
          <p:cNvSpPr>
            <a:spLocks noGrp="1"/>
          </p:cNvSpPr>
          <p:nvPr>
            <p:ph sz="half" idx="2"/>
          </p:nvPr>
        </p:nvSpPr>
        <p:spPr>
          <a:xfrm>
            <a:off x="6172200" y="1825625"/>
            <a:ext cx="5181600" cy="4720318"/>
          </a:xfrm>
        </p:spPr>
        <p:txBody>
          <a:bodyPr/>
          <a:lstStyle/>
          <a:p>
            <a:r>
              <a:rPr lang="en-US" dirty="0"/>
              <a:t>Pre-fabricated secure room</a:t>
            </a:r>
          </a:p>
          <a:p>
            <a:r>
              <a:rPr lang="en-US" dirty="0"/>
              <a:t>First one installed in 2015 at University of St. Andrews (Scotland/UK)</a:t>
            </a:r>
          </a:p>
          <a:p>
            <a:r>
              <a:rPr lang="en-US" dirty="0"/>
              <a:t>2.3m x 1.8m</a:t>
            </a:r>
          </a:p>
          <a:p>
            <a:r>
              <a:rPr lang="en-US" dirty="0"/>
              <a:t>Electronic locking, biometric recognition, CCTV, “Smart Glass”</a:t>
            </a:r>
          </a:p>
          <a:p>
            <a:r>
              <a:rPr lang="en-US" sz="3200" b="1" dirty="0">
                <a:solidFill>
                  <a:schemeClr val="accent1">
                    <a:lumMod val="50000"/>
                  </a:schemeClr>
                </a:solidFill>
              </a:rPr>
              <a:t>£ 25,000 ~ $30,000 </a:t>
            </a:r>
            <a:r>
              <a:rPr lang="en-US" dirty="0"/>
              <a:t>incl. installation</a:t>
            </a:r>
          </a:p>
          <a:p>
            <a:r>
              <a:rPr lang="en-US" dirty="0"/>
              <a:t>Part of UK ADRN</a:t>
            </a:r>
          </a:p>
          <a:p>
            <a:endParaRPr lang="en-US" dirty="0"/>
          </a:p>
        </p:txBody>
      </p:sp>
      <p:sp>
        <p:nvSpPr>
          <p:cNvPr id="7" name="TextBox 6"/>
          <p:cNvSpPr txBox="1"/>
          <p:nvPr/>
        </p:nvSpPr>
        <p:spPr>
          <a:xfrm>
            <a:off x="8519886" y="3137970"/>
            <a:ext cx="1567543" cy="369332"/>
          </a:xfrm>
          <a:prstGeom prst="rect">
            <a:avLst/>
          </a:prstGeom>
          <a:noFill/>
        </p:spPr>
        <p:txBody>
          <a:bodyPr wrap="square" rtlCol="0">
            <a:spAutoFit/>
          </a:bodyPr>
          <a:lstStyle/>
          <a:p>
            <a:r>
              <a:rPr lang="en-US" dirty="0"/>
              <a:t>[For now: EU]</a:t>
            </a:r>
          </a:p>
        </p:txBody>
      </p:sp>
      <p:sp>
        <p:nvSpPr>
          <p:cNvPr id="8" name="TextBox 7"/>
          <p:cNvSpPr txBox="1"/>
          <p:nvPr/>
        </p:nvSpPr>
        <p:spPr>
          <a:xfrm>
            <a:off x="8331200" y="3642239"/>
            <a:ext cx="2162629" cy="369332"/>
          </a:xfrm>
          <a:prstGeom prst="rect">
            <a:avLst/>
          </a:prstGeom>
          <a:noFill/>
        </p:spPr>
        <p:txBody>
          <a:bodyPr wrap="square" rtlCol="0">
            <a:spAutoFit/>
          </a:bodyPr>
          <a:lstStyle/>
          <a:p>
            <a:r>
              <a:rPr lang="en-US" dirty="0"/>
              <a:t>(7’6” x 5’10”)</a:t>
            </a:r>
          </a:p>
        </p:txBody>
      </p:sp>
      <p:sp>
        <p:nvSpPr>
          <p:cNvPr id="9" name="TextBox 8"/>
          <p:cNvSpPr txBox="1"/>
          <p:nvPr/>
        </p:nvSpPr>
        <p:spPr>
          <a:xfrm>
            <a:off x="4702629" y="6429829"/>
            <a:ext cx="6981371" cy="246221"/>
          </a:xfrm>
          <a:prstGeom prst="rect">
            <a:avLst/>
          </a:prstGeom>
          <a:noFill/>
        </p:spPr>
        <p:txBody>
          <a:bodyPr wrap="square" rtlCol="0">
            <a:spAutoFit/>
          </a:bodyPr>
          <a:lstStyle/>
          <a:p>
            <a:r>
              <a:rPr lang="en-US" sz="1000" dirty="0"/>
              <a:t>Source: http://libanswers.st-andrews.ac.uk/faq/93548</a:t>
            </a:r>
          </a:p>
        </p:txBody>
      </p:sp>
    </p:spTree>
    <p:extLst>
      <p:ext uri="{BB962C8B-B14F-4D97-AF65-F5344CB8AC3E}">
        <p14:creationId xmlns:p14="http://schemas.microsoft.com/office/powerpoint/2010/main" val="13205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2" presetClass="exit" presetSubtype="2" fill="hold" grpId="1" nodeType="afterEffect">
                                  <p:stCondLst>
                                    <p:cond delay="1000"/>
                                  </p:stCondLst>
                                  <p:childTnLst>
                                    <p:anim calcmode="lin" valueType="num">
                                      <p:cBhvr additive="base">
                                        <p:cTn id="16" dur="500"/>
                                        <p:tgtEl>
                                          <p:spTgt spid="7"/>
                                        </p:tgtEl>
                                        <p:attrNameLst>
                                          <p:attrName>ppt_x</p:attrName>
                                        </p:attrNameLst>
                                      </p:cBhvr>
                                      <p:tavLst>
                                        <p:tav tm="0">
                                          <p:val>
                                            <p:strVal val="ppt_x"/>
                                          </p:val>
                                        </p:tav>
                                        <p:tav tm="100000">
                                          <p:val>
                                            <p:strVal val="1+ppt_w/2"/>
                                          </p:val>
                                        </p:tav>
                                      </p:tavLst>
                                    </p:anim>
                                    <p:anim calcmode="lin" valueType="num">
                                      <p:cBhvr additive="base">
                                        <p:cTn id="17" dur="500"/>
                                        <p:tgtEl>
                                          <p:spTgt spid="7"/>
                                        </p:tgtEl>
                                        <p:attrNameLst>
                                          <p:attrName>ppt_y</p:attrName>
                                        </p:attrNameLst>
                                      </p:cBhvr>
                                      <p:tavLst>
                                        <p:tav tm="0">
                                          <p:val>
                                            <p:strVal val="ppt_y"/>
                                          </p:val>
                                        </p:tav>
                                        <p:tav tm="100000">
                                          <p:val>
                                            <p:strVal val="ppt_y"/>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5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7" grpId="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devices: thin </a:t>
            </a:r>
            <a:r>
              <a:rPr lang="en-US" dirty="0"/>
              <a:t>clients</a:t>
            </a:r>
          </a:p>
        </p:txBody>
      </p:sp>
      <p:sp>
        <p:nvSpPr>
          <p:cNvPr id="3" name="Content Placeholder 2"/>
          <p:cNvSpPr>
            <a:spLocks noGrp="1"/>
          </p:cNvSpPr>
          <p:nvPr>
            <p:ph idx="1"/>
          </p:nvPr>
        </p:nvSpPr>
        <p:spPr/>
        <p:txBody>
          <a:bodyPr>
            <a:normAutofit lnSpcReduction="10000"/>
          </a:bodyPr>
          <a:lstStyle/>
          <a:p>
            <a:r>
              <a:rPr lang="en-US" dirty="0"/>
              <a:t>With the notable exception of the Canadian RDCs (for now), </a:t>
            </a:r>
            <a:r>
              <a:rPr lang="en-US" sz="4000" b="1" dirty="0"/>
              <a:t>thin clients</a:t>
            </a:r>
            <a:r>
              <a:rPr lang="en-US" dirty="0"/>
              <a:t> are the preferred method of access</a:t>
            </a:r>
          </a:p>
          <a:p>
            <a:pPr lvl="1"/>
            <a:r>
              <a:rPr lang="en-US" dirty="0"/>
              <a:t>Surrounded by </a:t>
            </a:r>
            <a:r>
              <a:rPr lang="en-US" b="1" dirty="0">
                <a:solidFill>
                  <a:schemeClr val="accent2">
                    <a:lumMod val="75000"/>
                  </a:schemeClr>
                </a:solidFill>
              </a:rPr>
              <a:t>walls</a:t>
            </a:r>
            <a:r>
              <a:rPr lang="en-US" dirty="0"/>
              <a:t> = RDC [FSRDC in US, Germany, others]</a:t>
            </a:r>
          </a:p>
          <a:p>
            <a:pPr lvl="1"/>
            <a:r>
              <a:rPr lang="en-US" dirty="0"/>
              <a:t>Embedded in a managed device = “thin client” [above, plus France]</a:t>
            </a:r>
          </a:p>
          <a:p>
            <a:pPr lvl="1"/>
            <a:r>
              <a:rPr lang="en-US" dirty="0"/>
              <a:t>Software with a managed access token = “remote desktop” or “VDI” [some US agencies; DK, Finland]</a:t>
            </a:r>
          </a:p>
          <a:p>
            <a:r>
              <a:rPr lang="en-US" dirty="0"/>
              <a:t>Additional controls may be</a:t>
            </a:r>
          </a:p>
          <a:p>
            <a:pPr lvl="1"/>
            <a:r>
              <a:rPr lang="en-US" dirty="0"/>
              <a:t>IP address control [many]</a:t>
            </a:r>
          </a:p>
          <a:p>
            <a:pPr lvl="1"/>
            <a:r>
              <a:rPr lang="en-US" dirty="0"/>
              <a:t>Biometric authentication [France]</a:t>
            </a:r>
          </a:p>
          <a:p>
            <a:pPr lvl="1"/>
            <a:r>
              <a:rPr lang="en-US" dirty="0"/>
              <a:t>Smart card [France, 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437" y="3916234"/>
            <a:ext cx="3409355" cy="1474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232" y="3916234"/>
            <a:ext cx="2387680" cy="2387680"/>
          </a:xfrm>
          <a:prstGeom prst="rect">
            <a:avLst/>
          </a:prstGeom>
          <a:effectLst>
            <a:softEdge rad="101600"/>
          </a:effectLst>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56286" y="3918209"/>
            <a:ext cx="4497572" cy="2393691"/>
          </a:xfrm>
          <a:prstGeom prst="rect">
            <a:avLst/>
          </a:prstGeom>
          <a:effectLst>
            <a:softEdge rad="88900"/>
          </a:effectLst>
        </p:spPr>
      </p:pic>
      <p:sp>
        <p:nvSpPr>
          <p:cNvPr id="8" name="TextBox 7"/>
          <p:cNvSpPr txBox="1"/>
          <p:nvPr/>
        </p:nvSpPr>
        <p:spPr>
          <a:xfrm>
            <a:off x="4952030" y="4653470"/>
            <a:ext cx="1937869" cy="36933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square" rtlCol="0">
            <a:spAutoFit/>
          </a:bodyPr>
          <a:lstStyle/>
          <a:p>
            <a:r>
              <a:rPr lang="en-US" b="1" dirty="0">
                <a:latin typeface="Courier New" panose="02070309020205020404" pitchFamily="49" charset="0"/>
                <a:cs typeface="Courier New" panose="02070309020205020404" pitchFamily="49" charset="0"/>
              </a:rPr>
              <a:t>70.48.127.42</a:t>
            </a:r>
          </a:p>
        </p:txBody>
      </p:sp>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15868" y="4323521"/>
            <a:ext cx="1678287" cy="1916917"/>
          </a:xfrm>
          <a:prstGeom prst="rect">
            <a:avLst/>
          </a:prstGeom>
          <a:effectLst>
            <a:softEdge rad="8890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529" y="4323521"/>
            <a:ext cx="2438740" cy="2438740"/>
          </a:xfrm>
          <a:prstGeom prst="rect">
            <a:avLst/>
          </a:prstGeom>
        </p:spPr>
      </p:pic>
    </p:spTree>
    <p:extLst>
      <p:ext uri="{BB962C8B-B14F-4D97-AF65-F5344CB8AC3E}">
        <p14:creationId xmlns:p14="http://schemas.microsoft.com/office/powerpoint/2010/main" val="32697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iterate type="lt">
                                    <p:tmAbs val="100"/>
                                  </p:iterate>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 clients: examples</a:t>
            </a:r>
            <a:endParaRPr lang="en-US" dirty="0"/>
          </a:p>
        </p:txBody>
      </p:sp>
      <p:sp>
        <p:nvSpPr>
          <p:cNvPr id="4" name="Content Placeholder 3"/>
          <p:cNvSpPr>
            <a:spLocks noGrp="1"/>
          </p:cNvSpPr>
          <p:nvPr>
            <p:ph sz="half" idx="2"/>
          </p:nvPr>
        </p:nvSpPr>
        <p:spPr/>
        <p:txBody>
          <a:bodyPr/>
          <a:lstStyle/>
          <a:p>
            <a:r>
              <a:rPr lang="en-US" dirty="0" smtClean="0"/>
              <a:t>Often off-the-rack devices</a:t>
            </a:r>
          </a:p>
          <a:p>
            <a:r>
              <a:rPr lang="en-US" dirty="0" smtClean="0"/>
              <a:t>Custom </a:t>
            </a:r>
            <a:r>
              <a:rPr lang="en-US" dirty="0"/>
              <a:t>remote access device used at CASD</a:t>
            </a:r>
          </a:p>
          <a:p>
            <a:r>
              <a:rPr lang="en-US" dirty="0"/>
              <a:t>Encrypted storage, biometric smartcard reader, pre-configured VPN</a:t>
            </a:r>
          </a:p>
          <a:p>
            <a:r>
              <a:rPr lang="en-US" sz="3200" b="1" dirty="0">
                <a:solidFill>
                  <a:schemeClr val="accent1">
                    <a:lumMod val="50000"/>
                  </a:schemeClr>
                </a:solidFill>
              </a:rPr>
              <a:t>€35.00 </a:t>
            </a:r>
            <a:r>
              <a:rPr lang="en-US" dirty="0"/>
              <a:t>/ month, first user free, additional users €37.00 - €20.00 / month (decreasing)</a:t>
            </a:r>
          </a:p>
        </p:txBody>
      </p:sp>
      <p:pic>
        <p:nvPicPr>
          <p:cNvPr id="5" name="Content Placeholder 4"/>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838200" y="2622423"/>
            <a:ext cx="5181600" cy="2757742"/>
          </a:xfrm>
          <a:prstGeom prst="rect">
            <a:avLst/>
          </a:prstGeom>
          <a:effectLst>
            <a:softEdge rad="203200"/>
          </a:effectLst>
        </p:spPr>
      </p:pic>
    </p:spTree>
    <p:extLst>
      <p:ext uri="{BB962C8B-B14F-4D97-AF65-F5344CB8AC3E}">
        <p14:creationId xmlns:p14="http://schemas.microsoft.com/office/powerpoint/2010/main" val="28705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t>
            </a:r>
            <a:r>
              <a:rPr lang="en-US" dirty="0" smtClean="0"/>
              <a:t>hin clients: examples</a:t>
            </a:r>
            <a:endParaRPr lang="en-US" dirty="0"/>
          </a:p>
        </p:txBody>
      </p:sp>
      <p:sp>
        <p:nvSpPr>
          <p:cNvPr id="8" name="Content Placeholder 7"/>
          <p:cNvSpPr>
            <a:spLocks noGrp="1"/>
          </p:cNvSpPr>
          <p:nvPr>
            <p:ph sz="half" idx="2"/>
          </p:nvPr>
        </p:nvSpPr>
        <p:spPr/>
        <p:txBody>
          <a:bodyPr/>
          <a:lstStyle/>
          <a:p>
            <a:r>
              <a:rPr lang="en-US" dirty="0" smtClean="0"/>
              <a:t>Software-based VPN</a:t>
            </a:r>
          </a:p>
          <a:p>
            <a:r>
              <a:rPr lang="en-US" dirty="0" smtClean="0"/>
              <a:t>Software-based remote access software (Citrix, RDP, etc.)</a:t>
            </a:r>
          </a:p>
          <a:p>
            <a:r>
              <a:rPr lang="en-US" dirty="0" smtClean="0"/>
              <a:t>Combined with various levels of 2FA</a:t>
            </a:r>
          </a:p>
          <a:p>
            <a:pPr lvl="1"/>
            <a:r>
              <a:rPr lang="en-US" dirty="0" smtClean="0"/>
              <a:t>Software or hardware tokens</a:t>
            </a:r>
          </a:p>
          <a:p>
            <a:pPr lvl="1"/>
            <a:r>
              <a:rPr lang="en-US" dirty="0" smtClean="0"/>
              <a:t>IP address limits</a:t>
            </a:r>
          </a:p>
          <a:p>
            <a:pPr lvl="1"/>
            <a:endParaRPr lang="en-US"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73251"/>
            <a:ext cx="5181600" cy="3456086"/>
          </a:xfrm>
          <a:prstGeom prst="rect">
            <a:avLst/>
          </a:prstGeom>
          <a:effectLst>
            <a:softEdge rad="127000"/>
          </a:effectLst>
        </p:spPr>
      </p:pic>
    </p:spTree>
    <p:extLst>
      <p:ext uri="{BB962C8B-B14F-4D97-AF65-F5344CB8AC3E}">
        <p14:creationId xmlns:p14="http://schemas.microsoft.com/office/powerpoint/2010/main" val="316520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(CASD)</a:t>
            </a:r>
          </a:p>
        </p:txBody>
      </p:sp>
      <p:sp>
        <p:nvSpPr>
          <p:cNvPr id="6" name="Text Placeholder 5"/>
          <p:cNvSpPr>
            <a:spLocks noGrp="1"/>
          </p:cNvSpPr>
          <p:nvPr>
            <p:ph type="body" idx="1"/>
          </p:nvPr>
        </p:nvSpPr>
        <p:spPr/>
        <p:txBody>
          <a:bodyPr/>
          <a:lstStyle/>
          <a:p>
            <a:r>
              <a:rPr lang="en-US" dirty="0"/>
              <a:t>… added in </a:t>
            </a:r>
            <a:r>
              <a:rPr lang="en-US" sz="2800" dirty="0">
                <a:solidFill>
                  <a:schemeClr val="accent1">
                    <a:lumMod val="50000"/>
                  </a:schemeClr>
                </a:solidFill>
              </a:rPr>
              <a:t>2016 alone</a:t>
            </a:r>
            <a:endParaRPr lang="en-US" dirty="0">
              <a:solidFill>
                <a:schemeClr val="accent1">
                  <a:lumMod val="50000"/>
                </a:schemeClr>
              </a:solidFill>
            </a:endParaRPr>
          </a:p>
        </p:txBody>
      </p:sp>
      <p:sp>
        <p:nvSpPr>
          <p:cNvPr id="5" name="Content Placeholder 4"/>
          <p:cNvSpPr>
            <a:spLocks noGrp="1"/>
          </p:cNvSpPr>
          <p:nvPr>
            <p:ph sz="half" idx="2"/>
          </p:nvPr>
        </p:nvSpPr>
        <p:spPr/>
        <p:txBody>
          <a:bodyPr/>
          <a:lstStyle/>
          <a:p>
            <a:r>
              <a:rPr lang="en-US" dirty="0"/>
              <a:t>71 access points</a:t>
            </a:r>
          </a:p>
          <a:p>
            <a:r>
              <a:rPr lang="en-US" dirty="0"/>
              <a:t>232 users</a:t>
            </a:r>
          </a:p>
          <a:p>
            <a:r>
              <a:rPr lang="en-US" dirty="0"/>
              <a:t>62 projects</a:t>
            </a:r>
          </a:p>
        </p:txBody>
      </p:sp>
      <p:sp>
        <p:nvSpPr>
          <p:cNvPr id="7" name="Text Placeholder 6"/>
          <p:cNvSpPr>
            <a:spLocks noGrp="1"/>
          </p:cNvSpPr>
          <p:nvPr>
            <p:ph type="body" sz="quarter" idx="3"/>
          </p:nvPr>
        </p:nvSpPr>
        <p:spPr/>
        <p:txBody>
          <a:bodyPr/>
          <a:lstStyle/>
          <a:p>
            <a:r>
              <a:rPr lang="en-US" dirty="0"/>
              <a:t>Totals</a:t>
            </a:r>
          </a:p>
        </p:txBody>
      </p:sp>
      <p:sp>
        <p:nvSpPr>
          <p:cNvPr id="8" name="Content Placeholder 7"/>
          <p:cNvSpPr>
            <a:spLocks noGrp="1"/>
          </p:cNvSpPr>
          <p:nvPr>
            <p:ph sz="quarter" idx="4"/>
          </p:nvPr>
        </p:nvSpPr>
        <p:spPr/>
        <p:txBody>
          <a:bodyPr/>
          <a:lstStyle/>
          <a:p>
            <a:r>
              <a:rPr lang="en-US" dirty="0"/>
              <a:t>371 access points</a:t>
            </a:r>
          </a:p>
          <a:p>
            <a:r>
              <a:rPr lang="en-US" dirty="0"/>
              <a:t>1402 users</a:t>
            </a:r>
          </a:p>
          <a:p>
            <a:r>
              <a:rPr lang="en-US" dirty="0"/>
              <a:t>472 projects</a:t>
            </a:r>
          </a:p>
        </p:txBody>
      </p:sp>
      <p:pic>
        <p:nvPicPr>
          <p:cNvPr id="3" name="Picture 2"/>
          <p:cNvPicPr>
            <a:picLocks noChangeAspect="1"/>
          </p:cNvPicPr>
          <p:nvPr/>
        </p:nvPicPr>
        <p:blipFill>
          <a:blip r:embed="rId2"/>
          <a:stretch>
            <a:fillRect/>
          </a:stretch>
        </p:blipFill>
        <p:spPr>
          <a:xfrm>
            <a:off x="3031632" y="4110360"/>
            <a:ext cx="3469800" cy="2310729"/>
          </a:xfrm>
          <a:prstGeom prst="rect">
            <a:avLst/>
          </a:prstGeom>
        </p:spPr>
      </p:pic>
    </p:spTree>
    <p:extLst>
      <p:ext uri="{BB962C8B-B14F-4D97-AF65-F5344CB8AC3E}">
        <p14:creationId xmlns:p14="http://schemas.microsoft.com/office/powerpoint/2010/main" val="381954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50"/>
                                  </p:stCondLst>
                                  <p:childTnLst>
                                    <p:set>
                                      <p:cBhvr>
                                        <p:cTn id="25" dur="1" fill="hold">
                                          <p:stCondLst>
                                            <p:cond delay="0"/>
                                          </p:stCondLst>
                                        </p:cTn>
                                        <p:tgtEl>
                                          <p:spTgt spid="8">
                                            <p:txEl>
                                              <p:pRg st="0" end="0"/>
                                            </p:txEl>
                                          </p:spTgt>
                                        </p:tgtEl>
                                        <p:attrNameLst>
                                          <p:attrName>style.visibility</p:attrName>
                                        </p:attrNameLst>
                                      </p:cBhvr>
                                      <p:to>
                                        <p:strVal val="visible"/>
                                      </p:to>
                                    </p:set>
                                  </p:childTnLst>
                                </p:cTn>
                              </p:par>
                              <p:par>
                                <p:cTn id="26" presetID="10" presetClass="entr" presetSubtype="0"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750"/>
                            </p:stCondLst>
                            <p:childTnLst>
                              <p:par>
                                <p:cTn id="30" presetID="1" presetClass="entr" presetSubtype="0" fill="hold" nodeType="afterEffect">
                                  <p:stCondLst>
                                    <p:cond delay="25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25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uiExpand="1"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2311682547"/>
              </p:ext>
            </p:extLst>
          </p:nvPr>
        </p:nvGraphicFramePr>
        <p:xfrm>
          <a:off x="1264920" y="1554226"/>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69817580"/>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728501109"/>
              </p:ext>
            </p:extLst>
          </p:nvPr>
        </p:nvGraphicFramePr>
        <p:xfrm>
          <a:off x="1264920" y="1569593"/>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9572487"/>
              </p:ext>
            </p:extLst>
          </p:nvPr>
        </p:nvGraphicFramePr>
        <p:xfrm>
          <a:off x="1264920" y="1569593"/>
          <a:ext cx="9289322" cy="448564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578890365"/>
              </p:ext>
            </p:extLst>
          </p:nvPr>
        </p:nvGraphicFramePr>
        <p:xfrm>
          <a:off x="1264920" y="1569593"/>
          <a:ext cx="9289322" cy="50292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591890981"/>
              </p:ext>
            </p:extLst>
          </p:nvPr>
        </p:nvGraphicFramePr>
        <p:xfrm>
          <a:off x="1264920" y="1569593"/>
          <a:ext cx="9289322" cy="6400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bl>
          </a:graphicData>
        </a:graphic>
      </p:graphicFrame>
    </p:spTree>
    <p:extLst>
      <p:ext uri="{BB962C8B-B14F-4D97-AF65-F5344CB8AC3E}">
        <p14:creationId xmlns:p14="http://schemas.microsoft.com/office/powerpoint/2010/main" val="1870920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7" name="Content Placeholder 3"/>
          <p:cNvGraphicFramePr>
            <a:graphicFrameLocks/>
          </p:cNvGraphicFramePr>
          <p:nvPr>
            <p:extLst>
              <p:ext uri="{D42A27DB-BD31-4B8C-83A1-F6EECF244321}">
                <p14:modId xmlns:p14="http://schemas.microsoft.com/office/powerpoint/2010/main" val="32994487"/>
              </p:ext>
            </p:extLst>
          </p:nvPr>
        </p:nvGraphicFramePr>
        <p:xfrm>
          <a:off x="1399032" y="1496441"/>
          <a:ext cx="9289322" cy="46990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err="1"/>
                        <a:t>Stat.Denmark</a:t>
                      </a:r>
                      <a:r>
                        <a:rPr lang="en-US" dirty="0"/>
                        <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3391746016"/>
                  </a:ext>
                </a:extLst>
              </a:tr>
              <a:tr h="370840">
                <a:tc>
                  <a:txBody>
                    <a:bodyPr/>
                    <a:lstStyle/>
                    <a:p>
                      <a:r>
                        <a:rPr lang="en-US" dirty="0"/>
                        <a:t>RDC Canada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200" b="1" dirty="0">
                          <a:solidFill>
                            <a:schemeClr val="accent2">
                              <a:lumMod val="75000"/>
                            </a:schemeClr>
                          </a:solidFill>
                        </a:rPr>
                        <a:t>(</a:t>
                      </a:r>
                      <a:r>
                        <a:rPr lang="en-US" sz="1200" b="1" dirty="0" err="1">
                          <a:solidFill>
                            <a:schemeClr val="accent2">
                              <a:lumMod val="75000"/>
                            </a:schemeClr>
                          </a:solidFill>
                        </a:rPr>
                        <a:t>demog</a:t>
                      </a:r>
                      <a:r>
                        <a:rPr lang="en-US" sz="1200" b="1" dirty="0">
                          <a:solidFill>
                            <a:schemeClr val="accent2">
                              <a:lumMod val="75000"/>
                            </a:schemeClr>
                          </a:solidFill>
                        </a:rPr>
                        <a:t>. only)</a:t>
                      </a:r>
                      <a:endParaRPr lang="en-US" b="1" dirty="0">
                        <a:solidFill>
                          <a:schemeClr val="accent2">
                            <a:lumMod val="75000"/>
                          </a:schemeClr>
                        </a:solidFill>
                      </a:endParaRP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200" b="1" dirty="0">
                          <a:solidFill>
                            <a:schemeClr val="accent2">
                              <a:lumMod val="75000"/>
                            </a:schemeClr>
                          </a:solidFill>
                        </a:rPr>
                        <a:t>(host institution)</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(host institution)</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r>
                        <a:rPr lang="en-US" b="1" dirty="0">
                          <a:solidFill>
                            <a:srgbClr val="FF0000"/>
                          </a:solidFill>
                        </a:rPr>
                        <a:t>Full (badge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69817580"/>
                  </a:ext>
                </a:extLst>
              </a:tr>
              <a:tr h="370840">
                <a:tc>
                  <a:txBody>
                    <a:bodyPr/>
                    <a:lstStyle/>
                    <a:p>
                      <a:r>
                        <a:rPr lang="en-US" dirty="0" err="1"/>
                        <a:t>Stat.Canada</a:t>
                      </a:r>
                      <a:r>
                        <a:rPr lang="en-US" dirty="0"/>
                        <a:t/>
                      </a:r>
                      <a:br>
                        <a:rPr lang="en-US" dirty="0"/>
                      </a:br>
                      <a:r>
                        <a:rPr lang="en-US" dirty="0"/>
                        <a:t>(typical of HQ)</a:t>
                      </a:r>
                    </a:p>
                  </a:txBody>
                  <a:tcPr/>
                </a:tc>
                <a:tc>
                  <a:txBody>
                    <a:bodyPr/>
                    <a:lstStyle/>
                    <a:p>
                      <a:r>
                        <a:rPr lang="en-US" b="1" dirty="0">
                          <a:solidFill>
                            <a:srgbClr val="FF0000"/>
                          </a:solidFill>
                        </a:rPr>
                        <a:t>Full </a:t>
                      </a:r>
                      <a:br>
                        <a:rPr lang="en-US" b="1" dirty="0">
                          <a:solidFill>
                            <a:srgbClr val="FF0000"/>
                          </a:solidFill>
                        </a:rPr>
                      </a:br>
                      <a:r>
                        <a:rPr lang="en-US" sz="1200" b="1" dirty="0">
                          <a:solidFill>
                            <a:srgbClr val="FF0000"/>
                          </a:solidFill>
                        </a:rPr>
                        <a:t>(incl. business)</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RDC Canada</a:t>
                      </a:r>
                      <a:br>
                        <a:rPr lang="en-US" dirty="0"/>
                      </a:br>
                      <a:r>
                        <a:rPr lang="en-US" dirty="0"/>
                        <a:t>(thin client)</a:t>
                      </a:r>
                    </a:p>
                  </a:txBody>
                  <a:tcPr/>
                </a:tc>
                <a:tc gridSpan="5">
                  <a:txBody>
                    <a:bodyPr/>
                    <a:lstStyle/>
                    <a:p>
                      <a:pPr algn="ctr"/>
                      <a:r>
                        <a:rPr lang="en-US" b="1" dirty="0">
                          <a:solidFill>
                            <a:schemeClr val="tx1"/>
                          </a:solidFill>
                        </a:rPr>
                        <a:t>planned</a:t>
                      </a:r>
                    </a:p>
                  </a:txBody>
                  <a:tcPr/>
                </a:tc>
                <a:tc hMerge="1">
                  <a:txBody>
                    <a:bodyPr/>
                    <a:lstStyle/>
                    <a:p>
                      <a:endParaRPr lang="en-US" b="1" dirty="0">
                        <a:solidFill>
                          <a:srgbClr val="FF0000"/>
                        </a:solidFill>
                      </a:endParaRPr>
                    </a:p>
                  </a:txBody>
                  <a:tcPr/>
                </a:tc>
                <a:tc hMerge="1">
                  <a:txBody>
                    <a:bodyPr/>
                    <a:lstStyle/>
                    <a:p>
                      <a:endParaRPr lang="en-US" b="1" dirty="0">
                        <a:solidFill>
                          <a:srgbClr val="FF000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Tree>
    <p:extLst>
      <p:ext uri="{BB962C8B-B14F-4D97-AF65-F5344CB8AC3E}">
        <p14:creationId xmlns:p14="http://schemas.microsoft.com/office/powerpoint/2010/main" val="2003546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435" y="1319282"/>
            <a:ext cx="8040757" cy="1278145"/>
          </a:xfrm>
        </p:spPr>
        <p:txBody>
          <a:bodyPr/>
          <a:lstStyle/>
          <a:p>
            <a:r>
              <a:rPr lang="en-US" dirty="0"/>
              <a:t>rich new analysis and publications</a:t>
            </a:r>
          </a:p>
        </p:txBody>
      </p:sp>
      <p:sp>
        <p:nvSpPr>
          <p:cNvPr id="4" name="Content Placeholder 3"/>
          <p:cNvSpPr>
            <a:spLocks noGrp="1"/>
          </p:cNvSpPr>
          <p:nvPr>
            <p:ph idx="1"/>
          </p:nvPr>
        </p:nvSpPr>
        <p:spPr>
          <a:xfrm>
            <a:off x="4618383" y="3011695"/>
            <a:ext cx="7407965" cy="1421158"/>
          </a:xfrm>
        </p:spPr>
        <p:txBody>
          <a:bodyPr>
            <a:normAutofit fontScale="92500"/>
          </a:bodyPr>
          <a:lstStyle/>
          <a:p>
            <a:pPr marL="0" indent="0">
              <a:buNone/>
            </a:pPr>
            <a:r>
              <a:rPr lang="en-US" sz="4400" dirty="0">
                <a:latin typeface="+mj-lt"/>
              </a:rPr>
              <a:t>held back by concerns of citizens and businesses about privacy</a:t>
            </a:r>
          </a:p>
        </p:txBody>
      </p:sp>
      <p:sp>
        <p:nvSpPr>
          <p:cNvPr id="3" name="TextBox 2"/>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r>
              <a:rPr lang="en-US" dirty="0"/>
              <a:t>today</a:t>
            </a:r>
          </a:p>
        </p:txBody>
      </p:sp>
      <p:cxnSp>
        <p:nvCxnSpPr>
          <p:cNvPr id="10" name="Straight Connector 9"/>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4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750"/>
                            </p:stCondLst>
                            <p:childTnLst>
                              <p:par>
                                <p:cTn id="12" presetID="22" presetClass="entr" presetSubtype="8" fill="hold" nodeType="afterEffect">
                                  <p:stCondLst>
                                    <p:cond delay="25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500"/>
                            </p:stCondLst>
                            <p:childTnLst>
                              <p:par>
                                <p:cTn id="16" presetID="22" presetClass="entr" presetSubtype="8" fill="hold"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2250"/>
                            </p:stCondLst>
                            <p:childTnLst>
                              <p:par>
                                <p:cTn id="20" presetID="22" presetClass="entr" presetSubtype="8" fill="hold" nodeType="after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p:cNvGraphicFramePr>
          <p:nvPr>
            <p:extLst>
              <p:ext uri="{D42A27DB-BD31-4B8C-83A1-F6EECF244321}">
                <p14:modId xmlns:p14="http://schemas.microsoft.com/office/powerpoint/2010/main" val="3241656551"/>
              </p:ext>
            </p:extLst>
          </p:nvPr>
        </p:nvGraphicFramePr>
        <p:xfrm>
          <a:off x="1439071" y="1517690"/>
          <a:ext cx="9289322"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r>
                        <a:rPr lang="en-US" dirty="0"/>
                        <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spTree>
    <p:extLst>
      <p:ext uri="{BB962C8B-B14F-4D97-AF65-F5344CB8AC3E}">
        <p14:creationId xmlns:p14="http://schemas.microsoft.com/office/powerpoint/2010/main" val="1237699570"/>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p:cNvGraphicFramePr>
          <p:nvPr>
            <p:extLst/>
          </p:nvPr>
        </p:nvGraphicFramePr>
        <p:xfrm>
          <a:off x="1554480" y="1517690"/>
          <a:ext cx="9289322"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r>
                        <a:rPr lang="en-US" dirty="0"/>
                        <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graphicFrame>
        <p:nvGraphicFramePr>
          <p:cNvPr id="5" name="Content Placeholder 3"/>
          <p:cNvGraphicFramePr>
            <a:graphicFrameLocks/>
          </p:cNvGraphicFramePr>
          <p:nvPr>
            <p:extLst/>
          </p:nvPr>
        </p:nvGraphicFramePr>
        <p:xfrm>
          <a:off x="1554480" y="1512201"/>
          <a:ext cx="7978630"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r>
                        <a:rPr lang="en-US" dirty="0"/>
                        <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graphicFrame>
        <p:nvGraphicFramePr>
          <p:cNvPr id="6" name="Content Placeholder 3"/>
          <p:cNvGraphicFramePr>
            <a:graphicFrameLocks/>
          </p:cNvGraphicFramePr>
          <p:nvPr>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tc>
                  <a:txBody>
                    <a:bodyPr/>
                    <a:lstStyle/>
                    <a:p>
                      <a:r>
                        <a:rPr lang="en-US" dirty="0"/>
                        <a:t>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r>
                        <a:rPr lang="en-US" dirty="0"/>
                        <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Tree>
    <p:extLst>
      <p:ext uri="{BB962C8B-B14F-4D97-AF65-F5344CB8AC3E}">
        <p14:creationId xmlns:p14="http://schemas.microsoft.com/office/powerpoint/2010/main" val="1374485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4001" y="1842040"/>
            <a:ext cx="1247182" cy="1247182"/>
          </a:xfrm>
          <a:prstGeom prst="rect">
            <a:avLst/>
          </a:prstGeom>
        </p:spPr>
      </p:pic>
      <p:pic>
        <p:nvPicPr>
          <p:cNvPr id="13" name="Picture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691733" y="2684928"/>
            <a:ext cx="1281811" cy="1316366"/>
          </a:xfrm>
          <a:prstGeom prst="rect">
            <a:avLst/>
          </a:prstGeom>
        </p:spPr>
      </p:pic>
      <p:pic>
        <p:nvPicPr>
          <p:cNvPr id="17" name="Picture 1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606817" y="2593571"/>
            <a:ext cx="1366727" cy="1238596"/>
          </a:xfrm>
          <a:prstGeom prst="rect">
            <a:avLst/>
          </a:prstGeom>
        </p:spPr>
      </p:pic>
    </p:spTree>
    <p:extLst>
      <p:ext uri="{BB962C8B-B14F-4D97-AF65-F5344CB8AC3E}">
        <p14:creationId xmlns:p14="http://schemas.microsoft.com/office/powerpoint/2010/main" val="20967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0" presetClass="exit" presetSubtype="0" fill="hold" nodeType="afterEffect">
                                  <p:stCondLst>
                                    <p:cond delay="50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24" dur="1000" fill="hold"/>
                                        <p:tgtEl>
                                          <p:spTgt spid="11"/>
                                        </p:tgtEl>
                                        <p:attrNameLst>
                                          <p:attrName>ppt_x</p:attrName>
                                          <p:attrName>ppt_y</p:attrName>
                                        </p:attrNameLst>
                                      </p:cBhvr>
                                      <p:rCtr x="-22552" y="-14375"/>
                                    </p:animMotion>
                                  </p:childTnLst>
                                </p:cTn>
                              </p:par>
                            </p:childTnLst>
                          </p:cTn>
                        </p:par>
                        <p:par>
                          <p:cTn id="25" fill="hold">
                            <p:stCondLst>
                              <p:cond delay="2250"/>
                            </p:stCondLst>
                            <p:childTnLst>
                              <p:par>
                                <p:cTn id="26" presetID="53" presetClass="exit" presetSubtype="32" fill="hold" nodeType="afterEffect">
                                  <p:stCondLst>
                                    <p:cond delay="0"/>
                                  </p:stCondLst>
                                  <p:childTnLst>
                                    <p:anim calcmode="lin" valueType="num">
                                      <p:cBhvr>
                                        <p:cTn id="27" dur="500"/>
                                        <p:tgtEl>
                                          <p:spTgt spid="11"/>
                                        </p:tgtEl>
                                        <p:attrNameLst>
                                          <p:attrName>ppt_w</p:attrName>
                                        </p:attrNameLst>
                                      </p:cBhvr>
                                      <p:tavLst>
                                        <p:tav tm="0">
                                          <p:val>
                                            <p:strVal val="ppt_w"/>
                                          </p:val>
                                        </p:tav>
                                        <p:tav tm="100000">
                                          <p:val>
                                            <p:fltVal val="0"/>
                                          </p:val>
                                        </p:tav>
                                      </p:tavLst>
                                    </p:anim>
                                    <p:anim calcmode="lin" valueType="num">
                                      <p:cBhvr>
                                        <p:cTn id="28" dur="500"/>
                                        <p:tgtEl>
                                          <p:spTgt spid="11"/>
                                        </p:tgtEl>
                                        <p:attrNameLst>
                                          <p:attrName>ppt_h</p:attrName>
                                        </p:attrNameLst>
                                      </p:cBhvr>
                                      <p:tavLst>
                                        <p:tav tm="0">
                                          <p:val>
                                            <p:strVal val="ppt_h"/>
                                          </p:val>
                                        </p:tav>
                                        <p:tav tm="100000">
                                          <p:val>
                                            <p:fltVal val="0"/>
                                          </p:val>
                                        </p:tav>
                                      </p:tavLst>
                                    </p:anim>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p:stCondLst>
                              <p:cond delay="2750"/>
                            </p:stCondLst>
                            <p:childTnLst>
                              <p:par>
                                <p:cTn id="32" presetID="53" presetClass="entr" presetSubtype="16" fill="hold" nodeType="afterEffect">
                                  <p:stCondLst>
                                    <p:cond delay="5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childTnLst>
                          </p:cTn>
                        </p:par>
                        <p:par>
                          <p:cTn id="37" fill="hold">
                            <p:stCondLst>
                              <p:cond delay="3750"/>
                            </p:stCondLst>
                            <p:childTnLst>
                              <p:par>
                                <p:cTn id="38" presetID="10" presetClass="exit" presetSubtype="0" fill="hold" nodeType="afterEffect">
                                  <p:stCondLst>
                                    <p:cond delay="250"/>
                                  </p:stCondLst>
                                  <p:childTnLst>
                                    <p:animEffect transition="out" filter="fade">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childTnLst>
                                </p:cTn>
                              </p:par>
                            </p:childTnLst>
                          </p:cTn>
                        </p:par>
                        <p:par>
                          <p:cTn id="44" fill="hold">
                            <p:stCondLst>
                              <p:cond delay="4500"/>
                            </p:stCondLst>
                            <p:childTnLst>
                              <p:par>
                                <p:cTn id="45" presetID="37" presetClass="path" presetSubtype="0" accel="50000" decel="50000" fill="hold" nodeType="afterEffect">
                                  <p:stCondLst>
                                    <p:cond delay="0"/>
                                  </p:stCondLst>
                                  <p:childTnLst>
                                    <p:animMotion origin="layout" path="M 0.01862 -0.11088 L 0.14193 -0.26667 C 0.16745 -0.30208 0.20599 -0.32083 0.24649 -0.32083 C 0.29245 -0.32083 0.32943 -0.30208 0.35495 -0.26667 L 0.47839 -0.11088 " pathEditMode="relative" rAng="0" ptsTypes="AAAAA">
                                      <p:cBhvr>
                                        <p:cTn id="46" dur="1000" fill="hold"/>
                                        <p:tgtEl>
                                          <p:spTgt spid="17"/>
                                        </p:tgtEl>
                                        <p:attrNameLst>
                                          <p:attrName>ppt_x</p:attrName>
                                          <p:attrName>ppt_y</p:attrName>
                                        </p:attrNameLst>
                                      </p:cBhvr>
                                      <p:rCtr x="22982"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2852" y="2963069"/>
            <a:ext cx="2966195" cy="1978429"/>
          </a:xfrm>
          <a:prstGeom prst="rect">
            <a:avLst/>
          </a:prstGeom>
          <a:effectLst>
            <a:softEdge rad="50800"/>
          </a:effectLst>
        </p:spPr>
      </p:pic>
    </p:spTree>
    <p:extLst>
      <p:ext uri="{BB962C8B-B14F-4D97-AF65-F5344CB8AC3E}">
        <p14:creationId xmlns:p14="http://schemas.microsoft.com/office/powerpoint/2010/main" val="21621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16" dur="1000" fill="hold"/>
                                        <p:tgtEl>
                                          <p:spTgt spid="12"/>
                                        </p:tgtEl>
                                        <p:attrNameLst>
                                          <p:attrName>ppt_x</p:attrName>
                                          <p:attrName>ppt_y</p:attrName>
                                        </p:attrNameLst>
                                      </p:cBhvr>
                                      <p:rCtr x="-22552" y="-14375"/>
                                    </p:animMotion>
                                  </p:childTnLst>
                                </p:cTn>
                              </p:par>
                            </p:childTnLst>
                          </p:cTn>
                        </p:par>
                        <p:par>
                          <p:cTn id="17" fill="hold">
                            <p:stCondLst>
                              <p:cond delay="2250"/>
                            </p:stCondLst>
                            <p:childTnLst>
                              <p:par>
                                <p:cTn id="18" presetID="53" presetClass="exit" presetSubtype="32" fill="hold" nodeType="afterEffect">
                                  <p:stCondLst>
                                    <p:cond delay="0"/>
                                  </p:stCondLst>
                                  <p:childTnLst>
                                    <p:anim calcmode="lin" valueType="num">
                                      <p:cBhvr>
                                        <p:cTn id="19" dur="500"/>
                                        <p:tgtEl>
                                          <p:spTgt spid="12"/>
                                        </p:tgtEl>
                                        <p:attrNameLst>
                                          <p:attrName>ppt_w</p:attrName>
                                        </p:attrNameLst>
                                      </p:cBhvr>
                                      <p:tavLst>
                                        <p:tav tm="0">
                                          <p:val>
                                            <p:strVal val="ppt_w"/>
                                          </p:val>
                                        </p:tav>
                                        <p:tav tm="100000">
                                          <p:val>
                                            <p:fltVal val="0"/>
                                          </p:val>
                                        </p:tav>
                                      </p:tavLst>
                                    </p:anim>
                                    <p:anim calcmode="lin" valueType="num">
                                      <p:cBhvr>
                                        <p:cTn id="20" dur="500"/>
                                        <p:tgtEl>
                                          <p:spTgt spid="12"/>
                                        </p:tgtEl>
                                        <p:attrNameLst>
                                          <p:attrName>ppt_h</p:attrName>
                                        </p:attrNameLst>
                                      </p:cBhvr>
                                      <p:tavLst>
                                        <p:tav tm="0">
                                          <p:val>
                                            <p:strVal val="ppt_h"/>
                                          </p:val>
                                        </p:tav>
                                        <p:tav tm="100000">
                                          <p:val>
                                            <p:fltVal val="0"/>
                                          </p:val>
                                        </p:tav>
                                      </p:tavLst>
                                    </p:anim>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remote submission</a:t>
            </a:r>
          </a:p>
        </p:txBody>
      </p:sp>
      <p:graphicFrame>
        <p:nvGraphicFramePr>
          <p:cNvPr id="6" name="Content Placeholder 3"/>
          <p:cNvGraphicFramePr>
            <a:graphicFrameLocks/>
          </p:cNvGraphicFramePr>
          <p:nvPr>
            <p:extLst>
              <p:ext uri="{D42A27DB-BD31-4B8C-83A1-F6EECF244321}">
                <p14:modId xmlns:p14="http://schemas.microsoft.com/office/powerpoint/2010/main" val="888087266"/>
              </p:ext>
            </p:extLst>
          </p:nvPr>
        </p:nvGraphicFramePr>
        <p:xfrm>
          <a:off x="1554480" y="1517690"/>
          <a:ext cx="9459885" cy="4480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400" b="1" dirty="0">
                          <a:solidFill>
                            <a:schemeClr val="accent2"/>
                          </a:solidFill>
                        </a:rPr>
                        <a:t>(Stata, whitelist commands)</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080494467"/>
                  </a:ext>
                </a:extLst>
              </a:tr>
              <a:tr h="370840">
                <a:tc>
                  <a:txBody>
                    <a:bodyPr/>
                    <a:lstStyle/>
                    <a:p>
                      <a:r>
                        <a:rPr lang="en-US" dirty="0"/>
                        <a:t>Australian </a:t>
                      </a:r>
                      <a:r>
                        <a:rPr lang="en-US" dirty="0" err="1"/>
                        <a:t>TableBuilder</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Tables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a:t>
                      </a:r>
                      <a:r>
                        <a:rPr lang="en-US" b="1" baseline="0" dirty="0">
                          <a:solidFill>
                            <a:schemeClr val="tx1"/>
                          </a:solidFill>
                        </a:rPr>
                        <a:t> </a:t>
                      </a:r>
                      <a:r>
                        <a:rPr lang="en-US" sz="1400" b="1" baseline="0" dirty="0">
                          <a:solidFill>
                            <a:schemeClr val="tx1"/>
                          </a:solidFill>
                        </a:rPr>
                        <a:t>tab. noise infusion</a:t>
                      </a:r>
                      <a:endParaRPr lang="en-US"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 &gt;$0</a:t>
                      </a:r>
                    </a:p>
                  </a:txBody>
                  <a:tcPr/>
                </a:tc>
                <a:extLst>
                  <a:ext uri="{0D108BD9-81ED-4DB2-BD59-A6C34878D82A}">
                    <a16:rowId xmlns:a16="http://schemas.microsoft.com/office/drawing/2014/main" val="3486363683"/>
                  </a:ext>
                </a:extLst>
              </a:tr>
              <a:tr h="370840">
                <a:tc>
                  <a:txBody>
                    <a:bodyPr/>
                    <a:lstStyle/>
                    <a:p>
                      <a:r>
                        <a:rPr lang="en-US" dirty="0"/>
                        <a:t>Canada </a:t>
                      </a:r>
                      <a:r>
                        <a:rPr lang="en-US" dirty="0">
                          <a:hlinkClick r:id="rId3"/>
                        </a:rPr>
                        <a:t>RTRA</a:t>
                      </a:r>
                      <a:endParaRPr lang="en-US" dirty="0"/>
                    </a:p>
                  </a:txBody>
                  <a:tcPr/>
                </a:tc>
                <a:tc>
                  <a:txBody>
                    <a:bodyPr/>
                    <a:lstStyle/>
                    <a:p>
                      <a:r>
                        <a:rPr lang="en-US" b="1" dirty="0">
                          <a:solidFill>
                            <a:srgbClr val="00B050"/>
                          </a:solidFill>
                        </a:rPr>
                        <a:t>Upload through</a:t>
                      </a:r>
                      <a:r>
                        <a:rPr lang="en-US" b="1" baseline="0" dirty="0">
                          <a:solidFill>
                            <a:srgbClr val="00B050"/>
                          </a:solidFill>
                        </a:rPr>
                        <a:t> Web</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r>
                        <a:rPr lang="en-US" sz="1200" b="1" dirty="0">
                          <a:solidFill>
                            <a:schemeClr val="accent2"/>
                          </a:solidFill>
                        </a:rPr>
                        <a:t>+ license</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Automated controlled rounding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3895083886"/>
                  </a:ext>
                </a:extLst>
              </a:tr>
              <a:tr h="370840">
                <a:tc>
                  <a:txBody>
                    <a:bodyPr/>
                    <a:lstStyle/>
                    <a:p>
                      <a:r>
                        <a:rPr lang="en-US" dirty="0"/>
                        <a:t>NCHS</a:t>
                      </a:r>
                    </a:p>
                  </a:txBody>
                  <a:tcPr/>
                </a:tc>
                <a:tc>
                  <a:txBody>
                    <a:bodyPr/>
                    <a:lstStyle/>
                    <a:p>
                      <a:r>
                        <a:rPr lang="en-US" b="1" dirty="0">
                          <a:solidFill>
                            <a:srgbClr val="00B050"/>
                          </a:solidFill>
                        </a:rPr>
                        <a:t>Upload through FTP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$750/</a:t>
                      </a:r>
                      <a:r>
                        <a:rPr lang="en-US" b="1" dirty="0" err="1">
                          <a:solidFill>
                            <a:schemeClr val="tx1"/>
                          </a:solidFill>
                        </a:rPr>
                        <a:t>mth</a:t>
                      </a:r>
                      <a:endParaRPr lang="en-US" b="1" dirty="0">
                        <a:solidFill>
                          <a:schemeClr val="tx1"/>
                        </a:solidFill>
                      </a:endParaRPr>
                    </a:p>
                  </a:txBody>
                  <a:tcPr/>
                </a:tc>
                <a:extLst>
                  <a:ext uri="{0D108BD9-81ED-4DB2-BD59-A6C34878D82A}">
                    <a16:rowId xmlns:a16="http://schemas.microsoft.com/office/drawing/2014/main" val="1384043538"/>
                  </a:ext>
                </a:extLst>
              </a:tr>
            </a:tbl>
          </a:graphicData>
        </a:graphic>
      </p:graphicFrame>
      <p:graphicFrame>
        <p:nvGraphicFramePr>
          <p:cNvPr id="4" name="Content Placeholder 3"/>
          <p:cNvGraphicFramePr>
            <a:graphicFrameLocks/>
          </p:cNvGraphicFramePr>
          <p:nvPr>
            <p:extLst>
              <p:ext uri="{D42A27DB-BD31-4B8C-83A1-F6EECF244321}">
                <p14:modId xmlns:p14="http://schemas.microsoft.com/office/powerpoint/2010/main" val="2196058919"/>
              </p:ext>
            </p:extLst>
          </p:nvPr>
        </p:nvGraphicFramePr>
        <p:xfrm>
          <a:off x="1554480" y="1517690"/>
          <a:ext cx="9459885" cy="1432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MAS/AQS</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(whitelist commands)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 various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805899790"/>
              </p:ext>
            </p:extLst>
          </p:nvPr>
        </p:nvGraphicFramePr>
        <p:xfrm>
          <a:off x="1554480" y="1517690"/>
          <a:ext cx="9459885" cy="149352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spTree>
    <p:extLst>
      <p:ext uri="{BB962C8B-B14F-4D97-AF65-F5344CB8AC3E}">
        <p14:creationId xmlns:p14="http://schemas.microsoft.com/office/powerpoint/2010/main" val="46996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ultimate remote submission</a:t>
            </a:r>
          </a:p>
        </p:txBody>
      </p:sp>
      <p:sp>
        <p:nvSpPr>
          <p:cNvPr id="3" name="Content Placeholder 2"/>
          <p:cNvSpPr>
            <a:spLocks noGrp="1"/>
          </p:cNvSpPr>
          <p:nvPr>
            <p:ph idx="1"/>
          </p:nvPr>
        </p:nvSpPr>
        <p:spPr>
          <a:xfrm>
            <a:off x="913614" y="3447035"/>
            <a:ext cx="10515600" cy="4351338"/>
          </a:xfrm>
        </p:spPr>
        <p:txBody>
          <a:bodyPr/>
          <a:lstStyle/>
          <a:p>
            <a:pPr marL="0" indent="0" algn="ctr">
              <a:buNone/>
            </a:pPr>
            <a:r>
              <a:rPr lang="en-US" dirty="0"/>
              <a:t>Co-author with an employee of stats agency…</a:t>
            </a:r>
          </a:p>
        </p:txBody>
      </p:sp>
    </p:spTree>
    <p:extLst>
      <p:ext uri="{BB962C8B-B14F-4D97-AF65-F5344CB8AC3E}">
        <p14:creationId xmlns:p14="http://schemas.microsoft.com/office/powerpoint/2010/main" val="21140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setup</a:t>
            </a:r>
          </a:p>
        </p:txBody>
      </p:sp>
      <p:sp>
        <p:nvSpPr>
          <p:cNvPr id="3" name="Content Placeholder 2"/>
          <p:cNvSpPr>
            <a:spLocks noGrp="1"/>
          </p:cNvSpPr>
          <p:nvPr>
            <p:ph idx="1"/>
          </p:nvPr>
        </p:nvSpPr>
        <p:spPr/>
        <p:txBody>
          <a:bodyPr/>
          <a:lstStyle/>
          <a:p>
            <a:r>
              <a:rPr lang="en-US" dirty="0"/>
              <a:t>Some setup required</a:t>
            </a:r>
          </a:p>
          <a:p>
            <a:pPr lvl="1"/>
            <a:r>
              <a:rPr lang="en-US" dirty="0" smtClean="0"/>
              <a:t>Maybe require some “</a:t>
            </a:r>
            <a:r>
              <a:rPr lang="en-US" dirty="0"/>
              <a:t>on-site” </a:t>
            </a:r>
            <a:r>
              <a:rPr lang="en-US" dirty="0" smtClean="0"/>
              <a:t>access [IAB]</a:t>
            </a:r>
            <a:endParaRPr lang="en-US" dirty="0"/>
          </a:p>
          <a:p>
            <a:pPr lvl="1"/>
            <a:r>
              <a:rPr lang="en-US" dirty="0" smtClean="0"/>
              <a:t>May require </a:t>
            </a:r>
            <a:r>
              <a:rPr lang="en-US" dirty="0"/>
              <a:t>billing </a:t>
            </a:r>
            <a:r>
              <a:rPr lang="en-US" dirty="0" smtClean="0"/>
              <a:t>to be set up [NCHS, others]</a:t>
            </a:r>
            <a:endParaRPr lang="en-US" dirty="0"/>
          </a:p>
          <a:p>
            <a:pPr lvl="1"/>
            <a:r>
              <a:rPr lang="en-US" dirty="0" smtClean="0"/>
              <a:t>May require custom </a:t>
            </a:r>
            <a:r>
              <a:rPr lang="en-US" dirty="0" smtClean="0"/>
              <a:t>statistical language/limitations</a:t>
            </a:r>
            <a:endParaRPr lang="en-US" dirty="0"/>
          </a:p>
          <a:p>
            <a:r>
              <a:rPr lang="en-US" dirty="0"/>
              <a:t>Testing in order to process remotely</a:t>
            </a:r>
          </a:p>
          <a:p>
            <a:pPr lvl="1"/>
            <a:r>
              <a:rPr lang="en-US" dirty="0"/>
              <a:t>Dummy or test files </a:t>
            </a:r>
            <a:r>
              <a:rPr lang="en-US" dirty="0" smtClean="0"/>
              <a:t>[IAB</a:t>
            </a:r>
            <a:r>
              <a:rPr lang="en-US" dirty="0" smtClean="0"/>
              <a:t>], </a:t>
            </a:r>
            <a:r>
              <a:rPr lang="en-US" dirty="0" smtClean="0"/>
              <a:t>“</a:t>
            </a:r>
            <a:r>
              <a:rPr lang="en-US" dirty="0"/>
              <a:t>Synthetic” files </a:t>
            </a:r>
            <a:r>
              <a:rPr lang="en-US" dirty="0" smtClean="0"/>
              <a:t>[</a:t>
            </a:r>
            <a:r>
              <a:rPr lang="en-US" dirty="0" err="1" smtClean="0"/>
              <a:t>StatCan</a:t>
            </a:r>
            <a:r>
              <a:rPr lang="en-US" dirty="0" smtClean="0"/>
              <a:t>], </a:t>
            </a:r>
            <a:r>
              <a:rPr lang="en-US" dirty="0" smtClean="0"/>
              <a:t>Pre-defined </a:t>
            </a:r>
            <a:r>
              <a:rPr lang="en-US" dirty="0"/>
              <a:t>data dictionaries </a:t>
            </a:r>
            <a:r>
              <a:rPr lang="en-US" dirty="0" smtClean="0"/>
              <a:t>[</a:t>
            </a:r>
            <a:r>
              <a:rPr lang="en-US" dirty="0" smtClean="0"/>
              <a:t>NCHS</a:t>
            </a:r>
            <a:r>
              <a:rPr lang="en-US" dirty="0" smtClean="0"/>
              <a:t>] </a:t>
            </a:r>
            <a:r>
              <a:rPr lang="en-US" sz="3200" b="1" u="sng" dirty="0" smtClean="0">
                <a:solidFill>
                  <a:schemeClr val="accent1"/>
                </a:solidFill>
              </a:rPr>
              <a:t>to test syntax</a:t>
            </a:r>
          </a:p>
          <a:p>
            <a:pPr lvl="1"/>
            <a:r>
              <a:rPr lang="en-US" dirty="0" smtClean="0"/>
              <a:t>Analytically valid synthetic data [US/Cornell] </a:t>
            </a:r>
            <a:r>
              <a:rPr lang="en-US" sz="3200" b="1" u="sng" dirty="0" smtClean="0">
                <a:solidFill>
                  <a:schemeClr val="accent6">
                    <a:lumMod val="75000"/>
                  </a:schemeClr>
                </a:solidFill>
              </a:rPr>
              <a:t>to develop models</a:t>
            </a:r>
            <a:endParaRPr lang="en-US" b="1" u="sng" dirty="0">
              <a:solidFill>
                <a:schemeClr val="accent6">
                  <a:lumMod val="75000"/>
                </a:schemeClr>
              </a:solidFill>
            </a:endParaRPr>
          </a:p>
          <a:p>
            <a:pPr lvl="1"/>
            <a:endParaRPr lang="en-US" dirty="0"/>
          </a:p>
        </p:txBody>
      </p:sp>
    </p:spTree>
    <p:extLst>
      <p:ext uri="{BB962C8B-B14F-4D97-AF65-F5344CB8AC3E}">
        <p14:creationId xmlns:p14="http://schemas.microsoft.com/office/powerpoint/2010/main" val="4166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dirty="0" smtClean="0"/>
              <a:t>ata/output release methods</a:t>
            </a:r>
            <a:endParaRPr lang="en-US" dirty="0"/>
          </a:p>
        </p:txBody>
      </p:sp>
      <p:sp>
        <p:nvSpPr>
          <p:cNvPr id="3" name="Content Placeholder 2"/>
          <p:cNvSpPr>
            <a:spLocks noGrp="1"/>
          </p:cNvSpPr>
          <p:nvPr>
            <p:ph idx="1"/>
          </p:nvPr>
        </p:nvSpPr>
        <p:spPr/>
        <p:txBody>
          <a:bodyPr/>
          <a:lstStyle/>
          <a:p>
            <a:r>
              <a:rPr lang="en-US" dirty="0" smtClean="0"/>
              <a:t>Manual disclosure avoidance analysis [most]</a:t>
            </a:r>
          </a:p>
          <a:p>
            <a:r>
              <a:rPr lang="en-US" dirty="0" smtClean="0"/>
              <a:t>Self-disclosure by researcher [Denmark]</a:t>
            </a:r>
          </a:p>
          <a:p>
            <a:r>
              <a:rPr lang="en-US" dirty="0" smtClean="0"/>
              <a:t>Automated disclosure avoidance</a:t>
            </a:r>
          </a:p>
          <a:p>
            <a:r>
              <a:rPr lang="en-US" dirty="0" smtClean="0"/>
              <a:t>Verification server [in combination with synthetic data]</a:t>
            </a:r>
          </a:p>
          <a:p>
            <a:r>
              <a:rPr lang="en-US" dirty="0" smtClean="0"/>
              <a:t>Free [most] or metered [F, NCHS]</a:t>
            </a:r>
            <a:endParaRPr lang="en-US" dirty="0"/>
          </a:p>
          <a:p>
            <a:pPr lvl="1"/>
            <a:endParaRPr lang="en-US" dirty="0"/>
          </a:p>
        </p:txBody>
      </p:sp>
    </p:spTree>
    <p:extLst>
      <p:ext uri="{BB962C8B-B14F-4D97-AF65-F5344CB8AC3E}">
        <p14:creationId xmlns:p14="http://schemas.microsoft.com/office/powerpoint/2010/main" val="23018954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Autofit/>
          </a:bodyPr>
          <a:lstStyle/>
          <a:p>
            <a:pPr marL="0" indent="0">
              <a:buNone/>
            </a:pPr>
            <a:r>
              <a:rPr lang="en-US" sz="3200" dirty="0" smtClean="0"/>
              <a:t>To implement “safe spaces”, physical controls matter</a:t>
            </a:r>
          </a:p>
          <a:p>
            <a:r>
              <a:rPr lang="en-US" sz="3200" dirty="0" smtClean="0"/>
              <a:t>Various degrees of control over the physical space for the researcher</a:t>
            </a:r>
          </a:p>
          <a:p>
            <a:pPr lvl="1"/>
            <a:r>
              <a:rPr lang="en-US" sz="2800" dirty="0" smtClean="0">
                <a:solidFill>
                  <a:schemeClr val="accent1">
                    <a:lumMod val="60000"/>
                    <a:lumOff val="40000"/>
                  </a:schemeClr>
                </a:solidFill>
              </a:rPr>
              <a:t>[none]  -  [custom-built secure room in state facility] </a:t>
            </a:r>
          </a:p>
          <a:p>
            <a:r>
              <a:rPr lang="en-US" sz="3200" dirty="0" smtClean="0"/>
              <a:t>Mostly remote access to data stored in secure computing facilities</a:t>
            </a:r>
          </a:p>
          <a:p>
            <a:r>
              <a:rPr lang="en-US" sz="3200" dirty="0" smtClean="0"/>
              <a:t>Various degrees of control over physical devices used for access</a:t>
            </a:r>
          </a:p>
          <a:p>
            <a:pPr lvl="1"/>
            <a:r>
              <a:rPr lang="en-US" sz="2800" dirty="0" smtClean="0">
                <a:solidFill>
                  <a:schemeClr val="accent1">
                    <a:lumMod val="60000"/>
                    <a:lumOff val="40000"/>
                  </a:schemeClr>
                </a:solidFill>
              </a:rPr>
              <a:t>[software only]  </a:t>
            </a:r>
            <a:r>
              <a:rPr lang="en-US" sz="2800" dirty="0">
                <a:solidFill>
                  <a:schemeClr val="accent1">
                    <a:lumMod val="60000"/>
                    <a:lumOff val="40000"/>
                  </a:schemeClr>
                </a:solidFill>
              </a:rPr>
              <a:t>-  [custom-built </a:t>
            </a:r>
            <a:r>
              <a:rPr lang="en-US" sz="2800" dirty="0" smtClean="0">
                <a:solidFill>
                  <a:schemeClr val="accent1">
                    <a:lumMod val="60000"/>
                    <a:lumOff val="40000"/>
                  </a:schemeClr>
                </a:solidFill>
              </a:rPr>
              <a:t>secure devices] </a:t>
            </a:r>
            <a:endParaRPr lang="en-US" sz="2800" dirty="0">
              <a:solidFill>
                <a:schemeClr val="accent1">
                  <a:lumMod val="60000"/>
                  <a:lumOff val="40000"/>
                </a:schemeClr>
              </a:solidFill>
            </a:endParaRPr>
          </a:p>
        </p:txBody>
      </p:sp>
    </p:spTree>
    <p:extLst>
      <p:ext uri="{BB962C8B-B14F-4D97-AF65-F5344CB8AC3E}">
        <p14:creationId xmlns:p14="http://schemas.microsoft.com/office/powerpoint/2010/main" val="16785771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smtClean="0"/>
              <a:t>To implement “safe spaces”, physical controls matter</a:t>
            </a:r>
          </a:p>
          <a:p>
            <a:pPr marL="0" indent="0">
              <a:buNone/>
            </a:pPr>
            <a:endParaRPr lang="en-US" dirty="0" smtClean="0"/>
          </a:p>
          <a:p>
            <a:pPr marL="0" indent="0">
              <a:buNone/>
            </a:pPr>
            <a:r>
              <a:rPr lang="en-US" dirty="0" smtClean="0"/>
              <a:t>But: </a:t>
            </a:r>
          </a:p>
          <a:p>
            <a:pPr marL="0" indent="0">
              <a:buNone/>
            </a:pPr>
            <a:endParaRPr lang="en-US" dirty="0"/>
          </a:p>
          <a:p>
            <a:pPr marL="0" indent="0">
              <a:buNone/>
            </a:pPr>
            <a:r>
              <a:rPr lang="en-US" dirty="0" smtClean="0"/>
              <a:t>Not independent of the four other safes, in particular </a:t>
            </a:r>
          </a:p>
          <a:p>
            <a:r>
              <a:rPr lang="en-US" dirty="0" smtClean="0"/>
              <a:t>safe data</a:t>
            </a:r>
          </a:p>
          <a:p>
            <a:r>
              <a:rPr lang="en-US" dirty="0"/>
              <a:t>s</a:t>
            </a:r>
            <a:r>
              <a:rPr lang="en-US" dirty="0" smtClean="0"/>
              <a:t>afe people</a:t>
            </a:r>
          </a:p>
        </p:txBody>
      </p:sp>
    </p:spTree>
    <p:extLst>
      <p:ext uri="{BB962C8B-B14F-4D97-AF65-F5344CB8AC3E}">
        <p14:creationId xmlns:p14="http://schemas.microsoft.com/office/powerpoint/2010/main" val="2871128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a:t>
            </a:r>
          </a:p>
        </p:txBody>
      </p:sp>
      <p:cxnSp>
        <p:nvCxnSpPr>
          <p:cNvPr id="4" name="Straight Arrow Connector 3"/>
          <p:cNvCxnSpPr/>
          <p:nvPr/>
        </p:nvCxnSpPr>
        <p:spPr>
          <a:xfrm flipV="1">
            <a:off x="2650723" y="1521230"/>
            <a:ext cx="43782" cy="3957444"/>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0723" y="5478674"/>
            <a:ext cx="65847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50306" y="5478672"/>
            <a:ext cx="2339230" cy="919102"/>
          </a:xfrm>
          <a:prstGeom prst="rect">
            <a:avLst/>
          </a:prstGeom>
          <a:noFill/>
        </p:spPr>
        <p:txBody>
          <a:bodyPr wrap="square" rtlCol="0">
            <a:spAutoFit/>
          </a:bodyPr>
          <a:lstStyle/>
          <a:p>
            <a:r>
              <a:rPr lang="en-US" dirty="0"/>
              <a:t>     Privacy loss →</a:t>
            </a:r>
          </a:p>
          <a:p>
            <a:r>
              <a:rPr lang="en-US" dirty="0"/>
              <a:t>← Loss of detail</a:t>
            </a:r>
          </a:p>
        </p:txBody>
      </p:sp>
      <p:sp>
        <p:nvSpPr>
          <p:cNvPr id="21" name="TextBox 20"/>
          <p:cNvSpPr txBox="1"/>
          <p:nvPr/>
        </p:nvSpPr>
        <p:spPr>
          <a:xfrm>
            <a:off x="742950" y="3237352"/>
            <a:ext cx="2139814" cy="525201"/>
          </a:xfrm>
          <a:prstGeom prst="rect">
            <a:avLst/>
          </a:prstGeom>
          <a:noFill/>
        </p:spPr>
        <p:txBody>
          <a:bodyPr wrap="square" rtlCol="0">
            <a:spAutoFit/>
          </a:bodyPr>
          <a:lstStyle/>
          <a:p>
            <a:r>
              <a:rPr lang="en-US" sz="1800" kern="1200" dirty="0">
                <a:solidFill>
                  <a:schemeClr val="tx1"/>
                </a:solidFill>
                <a:latin typeface="+mn-lt"/>
                <a:ea typeface="+mn-ea"/>
                <a:cs typeface="+mn-cs"/>
              </a:rPr>
              <a:t>Ease of access</a:t>
            </a:r>
          </a:p>
        </p:txBody>
      </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17" name="Oval 16"/>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spTree>
    <p:extLst>
      <p:ext uri="{BB962C8B-B14F-4D97-AF65-F5344CB8AC3E}">
        <p14:creationId xmlns:p14="http://schemas.microsoft.com/office/powerpoint/2010/main" val="116031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2870313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dirty="0"/>
              <a:t>Stefan Bender (formerly IAB and now Bundesbank, Germany)</a:t>
            </a:r>
          </a:p>
          <a:p>
            <a:r>
              <a:rPr lang="en-US" dirty="0" err="1"/>
              <a:t>Jörg</a:t>
            </a:r>
            <a:r>
              <a:rPr lang="en-US" dirty="0"/>
              <a:t> </a:t>
            </a:r>
            <a:r>
              <a:rPr lang="en-US" dirty="0" err="1"/>
              <a:t>Heining</a:t>
            </a:r>
            <a:r>
              <a:rPr lang="en-US" dirty="0"/>
              <a:t> (IAB, Germany)</a:t>
            </a:r>
          </a:p>
          <a:p>
            <a:r>
              <a:rPr lang="en-US" dirty="0"/>
              <a:t>Roxanne Silberman (CASD, France)</a:t>
            </a:r>
          </a:p>
          <a:p>
            <a:r>
              <a:rPr lang="en-US" dirty="0" err="1"/>
              <a:t>Kamel</a:t>
            </a:r>
            <a:r>
              <a:rPr lang="en-US" dirty="0"/>
              <a:t> </a:t>
            </a:r>
            <a:r>
              <a:rPr lang="en-US" dirty="0" err="1"/>
              <a:t>Gadouche</a:t>
            </a:r>
            <a:r>
              <a:rPr lang="en-US" dirty="0"/>
              <a:t> (CASD, France)</a:t>
            </a:r>
          </a:p>
          <a:p>
            <a:r>
              <a:rPr lang="en-US" dirty="0"/>
              <a:t>Jean Poirier (CIQSS, Canada)</a:t>
            </a:r>
          </a:p>
          <a:p>
            <a:endParaRPr lang="en-US" dirty="0"/>
          </a:p>
        </p:txBody>
      </p:sp>
    </p:spTree>
    <p:extLst>
      <p:ext uri="{BB962C8B-B14F-4D97-AF65-F5344CB8AC3E}">
        <p14:creationId xmlns:p14="http://schemas.microsoft.com/office/powerpoint/2010/main" val="5288924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Walter Wilcox (1914) cited in Anderson, Margo J., and Seltzer, William. “Federal Statistical Confidentiality and Business Data: Twentieth Century Challenges and Continuing Issues’.” Journal of Privacy and Confidentiality 1.1 (2009): 7-52, 55-58.</a:t>
            </a:r>
          </a:p>
          <a:p>
            <a:r>
              <a:rPr lang="en-US" dirty="0" err="1"/>
              <a:t>Kohlmann</a:t>
            </a:r>
            <a:r>
              <a:rPr lang="en-US" dirty="0"/>
              <a:t>, Annette (2005): “The Research Data Centre of the Federal Employment Service in the Institute for Employment Research.” In: </a:t>
            </a:r>
            <a:r>
              <a:rPr lang="en-US" dirty="0" err="1"/>
              <a:t>Schmollers</a:t>
            </a:r>
            <a:r>
              <a:rPr lang="en-US" dirty="0"/>
              <a:t> </a:t>
            </a:r>
            <a:r>
              <a:rPr lang="en-US" dirty="0" err="1"/>
              <a:t>Jahrbuch</a:t>
            </a:r>
            <a:r>
              <a:rPr lang="en-US" dirty="0"/>
              <a:t> 125, 437-447</a:t>
            </a:r>
          </a:p>
          <a:p>
            <a:r>
              <a:rPr lang="en-US" dirty="0" err="1"/>
              <a:t>Allmendinger</a:t>
            </a:r>
            <a:r>
              <a:rPr lang="en-US" dirty="0"/>
              <a:t>, Jutta and </a:t>
            </a:r>
            <a:r>
              <a:rPr lang="en-US" dirty="0" err="1"/>
              <a:t>Kohlmann</a:t>
            </a:r>
            <a:r>
              <a:rPr lang="en-US" dirty="0"/>
              <a:t>, Annette (2005) “</a:t>
            </a:r>
            <a:r>
              <a:rPr lang="en-US" dirty="0" err="1"/>
              <a:t>Datenverfügbarkeit</a:t>
            </a:r>
            <a:r>
              <a:rPr lang="en-US" dirty="0"/>
              <a:t> und </a:t>
            </a:r>
            <a:r>
              <a:rPr lang="en-US" dirty="0" err="1"/>
              <a:t>Datenzugang</a:t>
            </a:r>
            <a:r>
              <a:rPr lang="en-US" dirty="0"/>
              <a:t> am </a:t>
            </a:r>
            <a:r>
              <a:rPr lang="en-US" dirty="0" err="1"/>
              <a:t>Forschungsdatenzentrum</a:t>
            </a:r>
            <a:r>
              <a:rPr lang="en-US" dirty="0"/>
              <a:t> der </a:t>
            </a:r>
            <a:r>
              <a:rPr lang="en-US" dirty="0" err="1"/>
              <a:t>Bundesagentur</a:t>
            </a:r>
            <a:r>
              <a:rPr lang="en-US" dirty="0"/>
              <a:t> </a:t>
            </a:r>
            <a:r>
              <a:rPr lang="en-US" dirty="0" err="1"/>
              <a:t>für</a:t>
            </a:r>
            <a:r>
              <a:rPr lang="en-US" dirty="0"/>
              <a:t> </a:t>
            </a:r>
            <a:r>
              <a:rPr lang="en-US" dirty="0" err="1"/>
              <a:t>Arbeit</a:t>
            </a:r>
            <a:r>
              <a:rPr lang="en-US" dirty="0"/>
              <a:t> </a:t>
            </a:r>
            <a:r>
              <a:rPr lang="en-US" dirty="0" err="1"/>
              <a:t>im</a:t>
            </a:r>
            <a:r>
              <a:rPr lang="en-US" dirty="0"/>
              <a:t> </a:t>
            </a:r>
            <a:r>
              <a:rPr lang="en-US" dirty="0" err="1"/>
              <a:t>Institut</a:t>
            </a:r>
            <a:r>
              <a:rPr lang="en-US" dirty="0"/>
              <a:t> </a:t>
            </a:r>
            <a:r>
              <a:rPr lang="en-US" dirty="0" err="1"/>
              <a:t>für</a:t>
            </a:r>
            <a:r>
              <a:rPr lang="en-US" dirty="0"/>
              <a:t> </a:t>
            </a:r>
            <a:r>
              <a:rPr lang="en-US" dirty="0" err="1"/>
              <a:t>Arbeitsmarkt</a:t>
            </a:r>
            <a:r>
              <a:rPr lang="en-US" dirty="0"/>
              <a:t>- und </a:t>
            </a:r>
            <a:r>
              <a:rPr lang="en-US" dirty="0" err="1"/>
              <a:t>Berufsforschung</a:t>
            </a:r>
            <a:r>
              <a:rPr lang="en-US" dirty="0"/>
              <a:t>”. In: </a:t>
            </a:r>
            <a:r>
              <a:rPr lang="en-US" dirty="0" err="1"/>
              <a:t>Allgemeines</a:t>
            </a:r>
            <a:r>
              <a:rPr lang="en-US" dirty="0"/>
              <a:t> </a:t>
            </a:r>
            <a:r>
              <a:rPr lang="en-US" dirty="0" err="1"/>
              <a:t>Statistisches</a:t>
            </a:r>
            <a:r>
              <a:rPr lang="en-US" dirty="0"/>
              <a:t> </a:t>
            </a:r>
            <a:r>
              <a:rPr lang="en-US" dirty="0" err="1"/>
              <a:t>Archiv</a:t>
            </a:r>
            <a:r>
              <a:rPr lang="en-US" dirty="0"/>
              <a:t> 89, S. 159-182</a:t>
            </a:r>
          </a:p>
          <a:p>
            <a:r>
              <a:rPr lang="en-US" dirty="0" err="1"/>
              <a:t>Heining</a:t>
            </a:r>
            <a:r>
              <a:rPr lang="en-US" dirty="0"/>
              <a:t>, </a:t>
            </a:r>
            <a:r>
              <a:rPr lang="en-US" dirty="0" err="1"/>
              <a:t>Jörg</a:t>
            </a:r>
            <a:r>
              <a:rPr lang="en-US" dirty="0"/>
              <a:t> (2010): “The Research Data Centre of the German Federal Employment Agency: data supply and demand between 2004 and 2009.” In: </a:t>
            </a:r>
            <a:r>
              <a:rPr lang="en-US" dirty="0" err="1"/>
              <a:t>Zeitschrift</a:t>
            </a:r>
            <a:r>
              <a:rPr lang="en-US" dirty="0"/>
              <a:t> </a:t>
            </a:r>
            <a:r>
              <a:rPr lang="en-US" dirty="0" err="1"/>
              <a:t>für</a:t>
            </a:r>
            <a:r>
              <a:rPr lang="en-US" dirty="0"/>
              <a:t> </a:t>
            </a:r>
            <a:r>
              <a:rPr lang="en-US" dirty="0" err="1"/>
              <a:t>ArbeitsmarktForschung</a:t>
            </a:r>
            <a:r>
              <a:rPr lang="en-US" dirty="0"/>
              <a:t>, Jg. 42, H. 4, S. 337-350. </a:t>
            </a:r>
            <a:r>
              <a:rPr lang="en-US" dirty="0">
                <a:hlinkClick r:id="rId2"/>
              </a:rPr>
              <a:t>http://www.iab.de/389/section.aspx/Publikation/k100128n09</a:t>
            </a:r>
            <a:r>
              <a:rPr lang="en-US" dirty="0"/>
              <a:t> </a:t>
            </a:r>
          </a:p>
          <a:p>
            <a:r>
              <a:rPr lang="en-US" dirty="0" err="1"/>
              <a:t>Kargus</a:t>
            </a:r>
            <a:r>
              <a:rPr lang="en-US" dirty="0"/>
              <a:t>, Andrea; Müller, Anne (2014): “Auch in </a:t>
            </a:r>
            <a:r>
              <a:rPr lang="en-US" dirty="0" err="1"/>
              <a:t>Nürnberg</a:t>
            </a:r>
            <a:r>
              <a:rPr lang="en-US" dirty="0"/>
              <a:t> </a:t>
            </a:r>
            <a:r>
              <a:rPr lang="en-US" dirty="0" err="1"/>
              <a:t>möglich</a:t>
            </a:r>
            <a:r>
              <a:rPr lang="en-US" dirty="0"/>
              <a:t>: Von der </a:t>
            </a:r>
            <a:r>
              <a:rPr lang="en-US" dirty="0" err="1"/>
              <a:t>zweiten</a:t>
            </a:r>
            <a:r>
              <a:rPr lang="en-US" dirty="0"/>
              <a:t> Liga in die Champions League - </a:t>
            </a:r>
            <a:r>
              <a:rPr lang="en-US" dirty="0" err="1"/>
              <a:t>ein</a:t>
            </a:r>
            <a:r>
              <a:rPr lang="en-US" dirty="0"/>
              <a:t> </a:t>
            </a:r>
            <a:r>
              <a:rPr lang="en-US" dirty="0" err="1"/>
              <a:t>Gespräch</a:t>
            </a:r>
            <a:r>
              <a:rPr lang="en-US" dirty="0"/>
              <a:t> </a:t>
            </a:r>
            <a:r>
              <a:rPr lang="en-US" dirty="0" err="1"/>
              <a:t>mit</a:t>
            </a:r>
            <a:r>
              <a:rPr lang="en-US" dirty="0"/>
              <a:t> Stefan Bender.” In: IAB-Forum, </a:t>
            </a:r>
            <a:r>
              <a:rPr lang="en-US" dirty="0" err="1"/>
              <a:t>Nr</a:t>
            </a:r>
            <a:r>
              <a:rPr lang="en-US" dirty="0"/>
              <a:t>. 2, S. 38-45. </a:t>
            </a:r>
            <a:r>
              <a:rPr lang="en-US" dirty="0">
                <a:hlinkClick r:id="rId3"/>
              </a:rPr>
              <a:t>http://www.iab.de/188/section.aspx/Publikation/k141201301</a:t>
            </a:r>
            <a:r>
              <a:rPr lang="en-US" dirty="0"/>
              <a:t> </a:t>
            </a:r>
          </a:p>
          <a:p>
            <a:r>
              <a:rPr lang="en-US" dirty="0"/>
              <a:t>Kraus, Rebecca S. (2011): “Statistical Déjà Vu: The National Data Center Proposal of 1965 and Its Descendants.” Presentation at JSM 2011. </a:t>
            </a:r>
            <a:r>
              <a:rPr lang="de-DE">
                <a:hlinkClick r:id="rId4"/>
              </a:rPr>
              <a:t>https://www.census.gov/history/pdf/kraus-natdatacenter.pdf</a:t>
            </a:r>
            <a:r>
              <a:rPr lang="de-DE"/>
              <a:t> </a:t>
            </a:r>
            <a:endParaRPr lang="de-DE" dirty="0"/>
          </a:p>
          <a:p>
            <a:endParaRPr lang="en-US" dirty="0"/>
          </a:p>
        </p:txBody>
      </p:sp>
    </p:spTree>
    <p:extLst>
      <p:ext uri="{BB962C8B-B14F-4D97-AF65-F5344CB8AC3E}">
        <p14:creationId xmlns:p14="http://schemas.microsoft.com/office/powerpoint/2010/main" val="3197874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a:t>
            </a:r>
          </a:p>
        </p:txBody>
      </p:sp>
      <p:grpSp>
        <p:nvGrpSpPr>
          <p:cNvPr id="24" name="Group 23"/>
          <p:cNvGrpSpPr/>
          <p:nvPr/>
        </p:nvGrpSpPr>
        <p:grpSpPr>
          <a:xfrm>
            <a:off x="742950" y="1521230"/>
            <a:ext cx="8492490" cy="4876544"/>
            <a:chOff x="742950" y="2968488"/>
            <a:chExt cx="6426476" cy="3429285"/>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646331"/>
            </a:xfrm>
            <a:prstGeom prst="rect">
              <a:avLst/>
            </a:prstGeom>
            <a:noFill/>
          </p:spPr>
          <p:txBody>
            <a:bodyPr wrap="square" rtlCol="0">
              <a:spAutoFit/>
            </a:bodyPr>
            <a:lstStyle/>
            <a:p>
              <a:r>
                <a:rPr lang="en-US" dirty="0"/>
                <a:t>     Privacy loss →</a:t>
              </a:r>
            </a:p>
            <a:p>
              <a:r>
                <a:rPr lang="en-US" dirty="0"/>
                <a:t>← Loss of detail</a:t>
              </a:r>
            </a:p>
          </p:txBody>
        </p:sp>
        <p:sp>
          <p:nvSpPr>
            <p:cNvPr id="21" name="TextBox 20"/>
            <p:cNvSpPr txBox="1"/>
            <p:nvPr/>
          </p:nvSpPr>
          <p:spPr>
            <a:xfrm>
              <a:off x="742950" y="4175300"/>
              <a:ext cx="1619250" cy="369332"/>
            </a:xfrm>
            <a:prstGeom prst="rect">
              <a:avLst/>
            </a:prstGeom>
            <a:noFill/>
          </p:spPr>
          <p:txBody>
            <a:bodyPr wrap="square" rtlCol="0">
              <a:spAutoFit/>
            </a:bodyPr>
            <a:lstStyle/>
            <a:p>
              <a:r>
                <a:rPr lang="en-US" sz="1800" kern="1200" dirty="0">
                  <a:solidFill>
                    <a:schemeClr val="tx1"/>
                  </a:solidFill>
                  <a:latin typeface="+mn-lt"/>
                  <a:ea typeface="+mn-ea"/>
                  <a:cs typeface="+mn-cs"/>
                </a:rPr>
                <a:t>Ease of access</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25" name="Oval 24"/>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cxnSp>
        <p:nvCxnSpPr>
          <p:cNvPr id="5" name="Straight Connector 4"/>
          <p:cNvCxnSpPr/>
          <p:nvPr/>
        </p:nvCxnSpPr>
        <p:spPr>
          <a:xfrm flipH="1" flipV="1">
            <a:off x="5237018" y="5660967"/>
            <a:ext cx="1620982" cy="83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16627" y="4380846"/>
            <a:ext cx="1396538" cy="369332"/>
          </a:xfrm>
          <a:prstGeom prst="rect">
            <a:avLst/>
          </a:prstGeom>
          <a:noFill/>
        </p:spPr>
        <p:txBody>
          <a:bodyPr wrap="square" rtlCol="0">
            <a:spAutoFit/>
          </a:bodyPr>
          <a:lstStyle/>
          <a:p>
            <a:r>
              <a:rPr lang="en-US" dirty="0"/>
              <a:t>Privacy   loss</a:t>
            </a:r>
          </a:p>
        </p:txBody>
      </p:sp>
      <p:cxnSp>
        <p:nvCxnSpPr>
          <p:cNvPr id="9" name="Straight Arrow Connector 8"/>
          <p:cNvCxnSpPr/>
          <p:nvPr/>
        </p:nvCxnSpPr>
        <p:spPr>
          <a:xfrm>
            <a:off x="4127931" y="4316088"/>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815542" y="1518410"/>
            <a:ext cx="5839240" cy="3776797"/>
            <a:chOff x="3815542" y="1518410"/>
            <a:chExt cx="5839240" cy="3776797"/>
          </a:xfrm>
        </p:grpSpPr>
        <p:cxnSp>
          <p:nvCxnSpPr>
            <p:cNvPr id="12" name="Straight Connector 11"/>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50571" y="151982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50403" y="151841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008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sp>
        <p:nvSpPr>
          <p:cNvPr id="3" name="Content Placeholder 2"/>
          <p:cNvSpPr>
            <a:spLocks noGrp="1"/>
          </p:cNvSpPr>
          <p:nvPr>
            <p:ph idx="1"/>
          </p:nvPr>
        </p:nvSpPr>
        <p:spPr/>
        <p:txBody>
          <a:bodyPr>
            <a:normAutofit fontScale="92500"/>
          </a:bodyPr>
          <a:lstStyle/>
          <a:p>
            <a:pPr marL="0" indent="0">
              <a:buNone/>
            </a:pPr>
            <a:r>
              <a:rPr lang="en-US" sz="3600" dirty="0"/>
              <a:t>“These improvements resulted not only in time and space savings, but cost savings as well, enabling researchers to do </a:t>
            </a:r>
            <a:r>
              <a:rPr lang="en-US" sz="4400" b="1" dirty="0"/>
              <a:t>more detailed research </a:t>
            </a:r>
            <a:r>
              <a:rPr lang="en-US" sz="3600" dirty="0"/>
              <a:t>and respond more quickly to pressing social issues. […] </a:t>
            </a:r>
            <a:r>
              <a:rPr lang="en-US" sz="4400" b="1" dirty="0">
                <a:solidFill>
                  <a:schemeClr val="accent1">
                    <a:lumMod val="50000"/>
                  </a:schemeClr>
                </a:solidFill>
              </a:rPr>
              <a:t>government programs </a:t>
            </a:r>
            <a:r>
              <a:rPr lang="en-US" sz="3600" dirty="0"/>
              <a:t>designed to address social issues […] </a:t>
            </a:r>
            <a:r>
              <a:rPr lang="en-US" sz="4400" b="1" dirty="0">
                <a:solidFill>
                  <a:schemeClr val="accent1">
                    <a:lumMod val="50000"/>
                  </a:schemeClr>
                </a:solidFill>
              </a:rPr>
              <a:t>called for more information </a:t>
            </a:r>
            <a:r>
              <a:rPr lang="en-US" sz="3600" dirty="0"/>
              <a:t>and data on those issues. […] As research needs grew and research capabilities expanded,  […] </a:t>
            </a:r>
            <a:r>
              <a:rPr lang="en-US" sz="4000" b="1" dirty="0">
                <a:solidFill>
                  <a:schemeClr val="accent2">
                    <a:lumMod val="50000"/>
                  </a:schemeClr>
                </a:solidFill>
              </a:rPr>
              <a:t>increasing the demand for data</a:t>
            </a:r>
            <a:r>
              <a:rPr lang="en-US" sz="3600" dirty="0"/>
              <a:t>.” </a:t>
            </a:r>
          </a:p>
        </p:txBody>
      </p:sp>
      <p:sp>
        <p:nvSpPr>
          <p:cNvPr id="4" name="TextBox 3"/>
          <p:cNvSpPr txBox="1"/>
          <p:nvPr/>
        </p:nvSpPr>
        <p:spPr>
          <a:xfrm>
            <a:off x="7236824" y="6508376"/>
            <a:ext cx="3531582" cy="215444"/>
          </a:xfrm>
          <a:prstGeom prst="rect">
            <a:avLst/>
          </a:prstGeom>
          <a:noFill/>
        </p:spPr>
        <p:txBody>
          <a:bodyPr wrap="square" rtlCol="0">
            <a:spAutoFit/>
          </a:bodyPr>
          <a:lstStyle/>
          <a:p>
            <a:pPr algn="r"/>
            <a:r>
              <a:rPr lang="en-US" sz="800" dirty="0" err="1">
                <a:hlinkClick r:id="rId3"/>
              </a:rPr>
              <a:t>Src</a:t>
            </a:r>
            <a:r>
              <a:rPr lang="en-US" sz="800" dirty="0">
                <a:hlinkClick r:id="rId3"/>
              </a:rPr>
              <a:t>: Kraus (2011) https://www.census.gov/history/pdf/kraus-natdatacenter.pdf</a:t>
            </a:r>
            <a:r>
              <a:rPr lang="en-US" sz="800" dirty="0"/>
              <a:t> </a:t>
            </a:r>
          </a:p>
        </p:txBody>
      </p:sp>
      <p:sp>
        <p:nvSpPr>
          <p:cNvPr id="5" name="TextBox 4"/>
          <p:cNvSpPr txBox="1"/>
          <p:nvPr/>
        </p:nvSpPr>
        <p:spPr>
          <a:xfrm>
            <a:off x="7754112" y="5583936"/>
            <a:ext cx="1706880" cy="400110"/>
          </a:xfrm>
          <a:prstGeom prst="rect">
            <a:avLst/>
          </a:prstGeom>
          <a:noFill/>
        </p:spPr>
        <p:txBody>
          <a:bodyPr wrap="square" rtlCol="0">
            <a:spAutoFit/>
          </a:bodyPr>
          <a:lstStyle/>
          <a:p>
            <a:r>
              <a:rPr lang="en-US" sz="2000" dirty="0">
                <a:solidFill>
                  <a:srgbClr val="FF0000"/>
                </a:solidFill>
              </a:rPr>
              <a:t>1960s!</a:t>
            </a:r>
          </a:p>
        </p:txBody>
      </p:sp>
    </p:spTree>
    <p:extLst>
      <p:ext uri="{BB962C8B-B14F-4D97-AF65-F5344CB8AC3E}">
        <p14:creationId xmlns:p14="http://schemas.microsoft.com/office/powerpoint/2010/main" val="2493519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professional associations</a:t>
            </a:r>
          </a:p>
        </p:txBody>
      </p:sp>
      <p:sp>
        <p:nvSpPr>
          <p:cNvPr id="3" name="Content Placeholder 2"/>
          <p:cNvSpPr>
            <a:spLocks noGrp="1"/>
          </p:cNvSpPr>
          <p:nvPr>
            <p:ph idx="1"/>
          </p:nvPr>
        </p:nvSpPr>
        <p:spPr/>
        <p:txBody>
          <a:bodyPr/>
          <a:lstStyle/>
          <a:p>
            <a:r>
              <a:rPr lang="en-US" dirty="0"/>
              <a:t>At the 1959 annual meeting of the </a:t>
            </a:r>
            <a:r>
              <a:rPr lang="en-US" sz="3600" b="1" dirty="0"/>
              <a:t>American Economic Association</a:t>
            </a:r>
            <a:r>
              <a:rPr lang="en-US" dirty="0"/>
              <a:t>, members of the executive committee discussed the need for access to social and economic data for research purposes</a:t>
            </a:r>
            <a:br>
              <a:rPr lang="en-US" dirty="0"/>
            </a:br>
            <a:r>
              <a:rPr lang="en-US" dirty="0"/>
              <a:t>→ </a:t>
            </a:r>
            <a:r>
              <a:rPr lang="en-US" b="1" dirty="0" err="1"/>
              <a:t>Ruggles</a:t>
            </a:r>
            <a:r>
              <a:rPr lang="en-US" b="1" dirty="0"/>
              <a:t> Report </a:t>
            </a:r>
            <a:r>
              <a:rPr lang="en-US" dirty="0"/>
              <a:t>in </a:t>
            </a:r>
            <a:r>
              <a:rPr lang="en-US" b="1" dirty="0">
                <a:solidFill>
                  <a:schemeClr val="accent1">
                    <a:lumMod val="50000"/>
                  </a:schemeClr>
                </a:solidFill>
              </a:rPr>
              <a:t>April 1965 </a:t>
            </a:r>
          </a:p>
          <a:p>
            <a:r>
              <a:rPr lang="en-US" sz="3600" b="1" dirty="0"/>
              <a:t>American Statistical Association </a:t>
            </a:r>
            <a:r>
              <a:rPr lang="en-US" dirty="0"/>
              <a:t>(ASA) Advisory Committee assisted Bureau of the Budget (pre-OMB) </a:t>
            </a:r>
            <a:br>
              <a:rPr lang="en-US" dirty="0"/>
            </a:br>
            <a:r>
              <a:rPr lang="en-US" dirty="0"/>
              <a:t>→ “</a:t>
            </a:r>
            <a:r>
              <a:rPr lang="en-US" b="1" dirty="0"/>
              <a:t>Recommendations</a:t>
            </a:r>
            <a:r>
              <a:rPr lang="en-US" dirty="0"/>
              <a:t> on Availability of Federal Statistical Materials to Nongovernmental Research Workers,” </a:t>
            </a:r>
            <a:r>
              <a:rPr lang="en-US" sz="1400" dirty="0"/>
              <a:t>The American Statistician, vol. 13, no. 4 (</a:t>
            </a:r>
            <a:r>
              <a:rPr lang="en-US" sz="2400" b="1" dirty="0">
                <a:solidFill>
                  <a:schemeClr val="accent1">
                    <a:lumMod val="50000"/>
                  </a:schemeClr>
                </a:solidFill>
              </a:rPr>
              <a:t>October 1959</a:t>
            </a:r>
            <a:r>
              <a:rPr lang="en-US" sz="1400" dirty="0"/>
              <a:t>) DOI: </a:t>
            </a:r>
            <a:r>
              <a:rPr lang="en-US" sz="1400" dirty="0">
                <a:hlinkClick r:id="rId3"/>
              </a:rPr>
              <a:t>10.1080/00031305.1959.10482600</a:t>
            </a:r>
            <a:r>
              <a:rPr lang="en-US" sz="1400" dirty="0"/>
              <a:t> </a:t>
            </a:r>
            <a:endParaRPr lang="en-US" dirty="0"/>
          </a:p>
        </p:txBody>
      </p:sp>
    </p:spTree>
    <p:extLst>
      <p:ext uri="{BB962C8B-B14F-4D97-AF65-F5344CB8AC3E}">
        <p14:creationId xmlns:p14="http://schemas.microsoft.com/office/powerpoint/2010/main" val="2470506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r>
              <a:rPr lang="en-US" dirty="0"/>
              <a:t>today</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404" y="1288484"/>
            <a:ext cx="5905500" cy="442912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11" y="3537211"/>
            <a:ext cx="1866899" cy="14001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055" y="1288484"/>
            <a:ext cx="6433390" cy="428405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537" y="3812369"/>
            <a:ext cx="1676400" cy="111633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275" y="1690688"/>
            <a:ext cx="6400800" cy="3533775"/>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4714" y="3776605"/>
            <a:ext cx="2318677" cy="1280103"/>
          </a:xfrm>
          <a:prstGeom prst="rect">
            <a:avLst/>
          </a:prstGeom>
        </p:spPr>
      </p:pic>
    </p:spTree>
    <p:extLst>
      <p:ext uri="{BB962C8B-B14F-4D97-AF65-F5344CB8AC3E}">
        <p14:creationId xmlns:p14="http://schemas.microsoft.com/office/powerpoint/2010/main" val="32606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250"/>
                                  </p:stCondLst>
                                  <p:childTnLst>
                                    <p:animMotion origin="layout" path="M 3.125E-6 3.7037E-7 L -0.38815 0.09606 " pathEditMode="relative" rAng="0" ptsTypes="AA">
                                      <p:cBhvr>
                                        <p:cTn id="9" dur="500" fill="hold"/>
                                        <p:tgtEl>
                                          <p:spTgt spid="14"/>
                                        </p:tgtEl>
                                        <p:attrNameLst>
                                          <p:attrName>ppt_x</p:attrName>
                                          <p:attrName>ppt_y</p:attrName>
                                        </p:attrNameLst>
                                      </p:cBhvr>
                                      <p:rCtr x="-19414" y="4792"/>
                                    </p:animMotion>
                                  </p:childTnLst>
                                </p:cTn>
                              </p:par>
                            </p:childTnLst>
                          </p:cTn>
                        </p:par>
                        <p:par>
                          <p:cTn id="10" fill="hold">
                            <p:stCondLst>
                              <p:cond delay="750"/>
                            </p:stCondLst>
                            <p:childTnLst>
                              <p:par>
                                <p:cTn id="11" presetID="53" presetClass="exit" presetSubtype="32" fill="hold" nodeType="afterEffect">
                                  <p:stCondLst>
                                    <p:cond delay="0"/>
                                  </p:stCondLst>
                                  <p:childTnLst>
                                    <p:anim calcmode="lin" valueType="num">
                                      <p:cBhvr>
                                        <p:cTn id="12" dur="500"/>
                                        <p:tgtEl>
                                          <p:spTgt spid="14"/>
                                        </p:tgtEl>
                                        <p:attrNameLst>
                                          <p:attrName>ppt_w</p:attrName>
                                        </p:attrNameLst>
                                      </p:cBhvr>
                                      <p:tavLst>
                                        <p:tav tm="0">
                                          <p:val>
                                            <p:strVal val="ppt_w"/>
                                          </p:val>
                                        </p:tav>
                                        <p:tav tm="100000">
                                          <p:val>
                                            <p:fltVal val="0"/>
                                          </p:val>
                                        </p:tav>
                                      </p:tavLst>
                                    </p:anim>
                                    <p:anim calcmode="lin" valueType="num">
                                      <p:cBhvr>
                                        <p:cTn id="13" dur="500"/>
                                        <p:tgtEl>
                                          <p:spTgt spid="14"/>
                                        </p:tgtEl>
                                        <p:attrNameLst>
                                          <p:attrName>ppt_h</p:attrName>
                                        </p:attrNameLst>
                                      </p:cBhvr>
                                      <p:tavLst>
                                        <p:tav tm="0">
                                          <p:val>
                                            <p:strVal val="ppt_h"/>
                                          </p:val>
                                        </p:tav>
                                        <p:tav tm="100000">
                                          <p:val>
                                            <p:fltVal val="0"/>
                                          </p:val>
                                        </p:tav>
                                      </p:tavLst>
                                    </p:anim>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ntr" presetSubtype="0"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42" presetClass="path" presetSubtype="0" accel="50000" decel="50000" fill="hold" nodeType="afterEffect">
                                  <p:stCondLst>
                                    <p:cond delay="250"/>
                                  </p:stCondLst>
                                  <p:childTnLst>
                                    <p:animMotion origin="layout" path="M 1.45833E-6 -1.48148E-6 L -0.07643 0.13496 " pathEditMode="relative" rAng="0" ptsTypes="AA">
                                      <p:cBhvr>
                                        <p:cTn id="25" dur="500" fill="hold"/>
                                        <p:tgtEl>
                                          <p:spTgt spid="16"/>
                                        </p:tgtEl>
                                        <p:attrNameLst>
                                          <p:attrName>ppt_x</p:attrName>
                                          <p:attrName>ppt_y</p:attrName>
                                        </p:attrNameLst>
                                      </p:cBhvr>
                                      <p:rCtr x="-3828" y="6736"/>
                                    </p:animMotion>
                                  </p:childTnLst>
                                </p:cTn>
                              </p:par>
                            </p:childTnLst>
                          </p:cTn>
                        </p:par>
                        <p:par>
                          <p:cTn id="26" fill="hold">
                            <p:stCondLst>
                              <p:cond delay="750"/>
                            </p:stCondLst>
                            <p:childTnLst>
                              <p:par>
                                <p:cTn id="27" presetID="53" presetClass="exit" presetSubtype="32" fill="hold" nodeType="afterEffect">
                                  <p:stCondLst>
                                    <p:cond delay="0"/>
                                  </p:stCondLst>
                                  <p:childTnLst>
                                    <p:anim calcmode="lin" valueType="num">
                                      <p:cBhvr>
                                        <p:cTn id="28" dur="500"/>
                                        <p:tgtEl>
                                          <p:spTgt spid="16"/>
                                        </p:tgtEl>
                                        <p:attrNameLst>
                                          <p:attrName>ppt_w</p:attrName>
                                        </p:attrNameLst>
                                      </p:cBhvr>
                                      <p:tavLst>
                                        <p:tav tm="0">
                                          <p:val>
                                            <p:strVal val="ppt_w"/>
                                          </p:val>
                                        </p:tav>
                                        <p:tav tm="100000">
                                          <p:val>
                                            <p:fltVal val="0"/>
                                          </p:val>
                                        </p:tav>
                                      </p:tavLst>
                                    </p:anim>
                                    <p:anim calcmode="lin" valueType="num">
                                      <p:cBhvr>
                                        <p:cTn id="29" dur="500"/>
                                        <p:tgtEl>
                                          <p:spTgt spid="16"/>
                                        </p:tgtEl>
                                        <p:attrNameLst>
                                          <p:attrName>ppt_h</p:attrName>
                                        </p:attrNameLst>
                                      </p:cBhvr>
                                      <p:tavLst>
                                        <p:tav tm="0">
                                          <p:val>
                                            <p:strVal val="ppt_h"/>
                                          </p:val>
                                        </p:tav>
                                        <p:tav tm="100000">
                                          <p:val>
                                            <p:fltVal val="0"/>
                                          </p:val>
                                        </p:tav>
                                      </p:tavLst>
                                    </p:anim>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0"/>
                            </p:stCondLst>
                            <p:childTnLst>
                              <p:par>
                                <p:cTn id="40" presetID="42" presetClass="path" presetSubtype="0" accel="50000" decel="50000" fill="hold" nodeType="afterEffect">
                                  <p:stCondLst>
                                    <p:cond delay="250"/>
                                  </p:stCondLst>
                                  <p:childTnLst>
                                    <p:animMotion origin="layout" path="M -6.25E-7 3.33333E-6 L 0.30443 0.15162 " pathEditMode="relative" rAng="0" ptsTypes="AA">
                                      <p:cBhvr>
                                        <p:cTn id="41" dur="500" fill="hold"/>
                                        <p:tgtEl>
                                          <p:spTgt spid="19"/>
                                        </p:tgtEl>
                                        <p:attrNameLst>
                                          <p:attrName>ppt_x</p:attrName>
                                          <p:attrName>ppt_y</p:attrName>
                                        </p:attrNameLst>
                                      </p:cBhvr>
                                      <p:rCtr x="15221" y="7569"/>
                                    </p:animMotion>
                                  </p:childTnLst>
                                </p:cTn>
                              </p:par>
                            </p:childTnLst>
                          </p:cTn>
                        </p:par>
                        <p:par>
                          <p:cTn id="42" fill="hold">
                            <p:stCondLst>
                              <p:cond delay="750"/>
                            </p:stCondLst>
                            <p:childTnLst>
                              <p:par>
                                <p:cTn id="43" presetID="53" presetClass="exit" presetSubtype="32" fill="hold" nodeType="afterEffect">
                                  <p:stCondLst>
                                    <p:cond delay="0"/>
                                  </p:stCondLst>
                                  <p:childTnLst>
                                    <p:anim calcmode="lin" valueType="num">
                                      <p:cBhvr>
                                        <p:cTn id="44" dur="500"/>
                                        <p:tgtEl>
                                          <p:spTgt spid="19"/>
                                        </p:tgtEl>
                                        <p:attrNameLst>
                                          <p:attrName>ppt_w</p:attrName>
                                        </p:attrNameLst>
                                      </p:cBhvr>
                                      <p:tavLst>
                                        <p:tav tm="0">
                                          <p:val>
                                            <p:strVal val="ppt_w"/>
                                          </p:val>
                                        </p:tav>
                                        <p:tav tm="100000">
                                          <p:val>
                                            <p:fltVal val="0"/>
                                          </p:val>
                                        </p:tav>
                                      </p:tavLst>
                                    </p:anim>
                                    <p:anim calcmode="lin" valueType="num">
                                      <p:cBhvr>
                                        <p:cTn id="45" dur="500"/>
                                        <p:tgtEl>
                                          <p:spTgt spid="19"/>
                                        </p:tgtEl>
                                        <p:attrNameLst>
                                          <p:attrName>ppt_h</p:attrName>
                                        </p:attrNameLst>
                                      </p:cBhvr>
                                      <p:tavLst>
                                        <p:tav tm="0">
                                          <p:val>
                                            <p:strVal val="ppt_h"/>
                                          </p:val>
                                        </p:tav>
                                        <p:tav tm="100000">
                                          <p:val>
                                            <p:fltVal val="0"/>
                                          </p:val>
                                        </p:tav>
                                      </p:tavLst>
                                    </p:anim>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ntr" presetSubtype="0" fill="hold" nodeType="withEffect">
                                  <p:stCondLst>
                                    <p:cond delay="25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7216</TotalTime>
  <Words>3445</Words>
  <Application>Microsoft Office PowerPoint</Application>
  <PresentationFormat>Widescreen</PresentationFormat>
  <Paragraphs>717</Paragraphs>
  <Slides>52</Slides>
  <Notes>15</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Courier New</vt:lpstr>
      <vt:lpstr>Office Theme</vt:lpstr>
      <vt:lpstr>Confidentiality protection and physical safeguards</vt:lpstr>
      <vt:lpstr>confidentiality and access</vt:lpstr>
      <vt:lpstr>confidentiality of statistical agency data</vt:lpstr>
      <vt:lpstr>rich new analysis and publications</vt:lpstr>
      <vt:lpstr>access methods</vt:lpstr>
      <vt:lpstr>access methods</vt:lpstr>
      <vt:lpstr>driven by advances in technology…</vt:lpstr>
      <vt:lpstr>professional associations</vt:lpstr>
      <vt:lpstr>driven by advances in technology</vt:lpstr>
      <vt:lpstr>driven by advances in technology</vt:lpstr>
      <vt:lpstr>researchers knocking on the door</vt:lpstr>
      <vt:lpstr>researcher access and privacy concerns</vt:lpstr>
      <vt:lpstr>my talk today</vt:lpstr>
      <vt:lpstr>focus</vt:lpstr>
      <vt:lpstr>context of my talk today</vt:lpstr>
      <vt:lpstr>In light of the “Five Safes Framework”</vt:lpstr>
      <vt:lpstr>In light of the “Five Safes Framework”</vt:lpstr>
      <vt:lpstr>some geographic limitation</vt:lpstr>
      <vt:lpstr>history again</vt:lpstr>
      <vt:lpstr>really brief history in the US</vt:lpstr>
      <vt:lpstr>other countries: Germany</vt:lpstr>
      <vt:lpstr>other countries: France</vt:lpstr>
      <vt:lpstr>mechanisms</vt:lpstr>
      <vt:lpstr>Variation in access mechanisms</vt:lpstr>
      <vt:lpstr>newer methods: Data Enclaves </vt:lpstr>
      <vt:lpstr>what is a data enclave?</vt:lpstr>
      <vt:lpstr>access methods: enclaves</vt:lpstr>
      <vt:lpstr>access methods: enclaves with researcher-controlled release</vt:lpstr>
      <vt:lpstr>access methods: enclaves with researcher-controlled release</vt:lpstr>
      <vt:lpstr>basic paradigm</vt:lpstr>
      <vt:lpstr>basic paradigm</vt:lpstr>
      <vt:lpstr>basic paradigm</vt:lpstr>
      <vt:lpstr>“safe spaces”: that spaceship thing…</vt:lpstr>
      <vt:lpstr>access devices: thin clients</vt:lpstr>
      <vt:lpstr>thin clients: examples</vt:lpstr>
      <vt:lpstr>thin clients: examples</vt:lpstr>
      <vt:lpstr>scalability (CASD)</vt:lpstr>
      <vt:lpstr>Access matrix for confidential data</vt:lpstr>
      <vt:lpstr>Access matrix for confidential data</vt:lpstr>
      <vt:lpstr>Access matrix for confidential data</vt:lpstr>
      <vt:lpstr>Access matrix for confidential data</vt:lpstr>
      <vt:lpstr>remote processing paradigm</vt:lpstr>
      <vt:lpstr>remote processing paradigm</vt:lpstr>
      <vt:lpstr>Access matrix for remote submission</vt:lpstr>
      <vt:lpstr>The ultimate remote submission</vt:lpstr>
      <vt:lpstr>remote access setup</vt:lpstr>
      <vt:lpstr>data/output release methods</vt:lpstr>
      <vt:lpstr>summary</vt:lpstr>
      <vt:lpstr>summary</vt:lpstr>
      <vt:lpstr>PowerPoint Presentation</vt:lpstr>
      <vt:lpstr>Thanks</vt:lpstr>
      <vt:lpstr>Some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162</cp:revision>
  <dcterms:created xsi:type="dcterms:W3CDTF">2016-11-26T21:09:30Z</dcterms:created>
  <dcterms:modified xsi:type="dcterms:W3CDTF">2019-08-21T07:56:57Z</dcterms:modified>
</cp:coreProperties>
</file>